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96691" autoAdjust="0"/>
  </p:normalViewPr>
  <p:slideViewPr>
    <p:cSldViewPr>
      <p:cViewPr varScale="1">
        <p:scale>
          <a:sx n="89" d="100"/>
          <a:sy n="89" d="100"/>
        </p:scale>
        <p:origin x="-1086" y="-102"/>
      </p:cViewPr>
      <p:guideLst>
        <p:guide orient="horz" pos="2160"/>
        <p:guide pos="2880"/>
      </p:guideLst>
    </p:cSldViewPr>
  </p:slideViewPr>
  <p:outlineViewPr>
    <p:cViewPr>
      <p:scale>
        <a:sx n="33" d="100"/>
        <a:sy n="33" d="100"/>
      </p:scale>
      <p:origin x="0" y="22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AFDBF-5C1B-4A67-A881-F4A7F23664E0}" type="datetimeFigureOut">
              <a:rPr lang="el-GR" smtClean="0"/>
              <a:t>27/2/2014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7E9EB-5F21-4D26-B9BA-0BF40027F2E2}" type="slidenum">
              <a:rPr lang="el-GR" smtClean="0"/>
              <a:t>‹#›</a:t>
            </a:fld>
            <a:endParaRPr lang="el-GR"/>
          </a:p>
        </p:txBody>
      </p:sp>
    </p:spTree>
    <p:extLst>
      <p:ext uri="{BB962C8B-B14F-4D97-AF65-F5344CB8AC3E}">
        <p14:creationId xmlns:p14="http://schemas.microsoft.com/office/powerpoint/2010/main" val="288770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667E9EB-5F21-4D26-B9BA-0BF40027F2E2}" type="slidenum">
              <a:rPr lang="el-GR" smtClean="0"/>
              <a:t>3</a:t>
            </a:fld>
            <a:endParaRPr lang="el-GR"/>
          </a:p>
        </p:txBody>
      </p:sp>
    </p:spTree>
    <p:extLst>
      <p:ext uri="{BB962C8B-B14F-4D97-AF65-F5344CB8AC3E}">
        <p14:creationId xmlns:p14="http://schemas.microsoft.com/office/powerpoint/2010/main" val="1989192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smtClean="0"/>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7DA6C1AC-FBB3-4F8F-B638-FF18119018F8}" type="datetimeFigureOut">
              <a:rPr lang="el-GR" smtClean="0"/>
              <a:t>27/2/2014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7DA6C1AC-FBB3-4F8F-B638-FF18119018F8}" type="datetimeFigureOut">
              <a:rPr lang="el-GR" smtClean="0"/>
              <a:t>27/2/2014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7DA6C1AC-FBB3-4F8F-B638-FF18119018F8}" type="datetimeFigureOut">
              <a:rPr lang="el-GR" smtClean="0"/>
              <a:t>27/2/2014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DA6C1AC-FBB3-4F8F-B638-FF18119018F8}" type="datetimeFigureOut">
              <a:rPr lang="el-GR" smtClean="0"/>
              <a:t>27/2/2014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4" name="Date Placeholder 3"/>
          <p:cNvSpPr>
            <a:spLocks noGrp="1"/>
          </p:cNvSpPr>
          <p:nvPr>
            <p:ph type="dt" sz="half" idx="10"/>
          </p:nvPr>
        </p:nvSpPr>
        <p:spPr/>
        <p:txBody>
          <a:bodyPr/>
          <a:lstStyle/>
          <a:p>
            <a:fld id="{7DA6C1AC-FBB3-4F8F-B638-FF18119018F8}" type="datetimeFigureOut">
              <a:rPr lang="el-GR" smtClean="0"/>
              <a:t>27/2/2014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7DA6C1AC-FBB3-4F8F-B638-FF18119018F8}" type="datetimeFigureOut">
              <a:rPr lang="el-GR" smtClean="0"/>
              <a:t>27/2/2014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004130C-F296-40E9-9D88-3423CD79CA19}"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7DA6C1AC-FBB3-4F8F-B638-FF18119018F8}" type="datetimeFigureOut">
              <a:rPr lang="el-GR" smtClean="0"/>
              <a:t>27/2/2014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7DA6C1AC-FBB3-4F8F-B638-FF18119018F8}" type="datetimeFigureOut">
              <a:rPr lang="el-GR" smtClean="0"/>
              <a:t>27/2/2014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6C1AC-FBB3-4F8F-B638-FF18119018F8}" type="datetimeFigureOut">
              <a:rPr lang="el-GR" smtClean="0"/>
              <a:t>27/2/2014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5" name="Date Placeholder 4"/>
          <p:cNvSpPr>
            <a:spLocks noGrp="1"/>
          </p:cNvSpPr>
          <p:nvPr>
            <p:ph type="dt" sz="half" idx="10"/>
          </p:nvPr>
        </p:nvSpPr>
        <p:spPr/>
        <p:txBody>
          <a:bodyPr/>
          <a:lstStyle/>
          <a:p>
            <a:fld id="{7DA6C1AC-FBB3-4F8F-B638-FF18119018F8}" type="datetimeFigureOut">
              <a:rPr lang="el-GR" smtClean="0"/>
              <a:t>27/2/2014</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004130C-F296-40E9-9D88-3423CD79CA1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DA6C1AC-FBB3-4F8F-B638-FF18119018F8}" type="datetimeFigureOut">
              <a:rPr lang="el-GR" smtClean="0"/>
              <a:t>27/2/2014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004130C-F296-40E9-9D88-3423CD79CA19}"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DA6C1AC-FBB3-4F8F-B638-FF18119018F8}" type="datetimeFigureOut">
              <a:rPr lang="el-GR" smtClean="0"/>
              <a:t>27/2/2014</a:t>
            </a:fld>
            <a:endParaRPr lang="el-G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004130C-F296-40E9-9D88-3423CD79CA19}"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l.wikipedia.org/wiki/%CE%9C%CE%B1%CF%8D%CF%81%CE%B7_%CF%84%CF%81%CF%8D%CF%80%CE%B1" TargetMode="External"/><Relationship Id="rId3" Type="http://schemas.openxmlformats.org/officeDocument/2006/relationships/hyperlink" Target="http://el.wikipedia.org/wiki/1942" TargetMode="External"/><Relationship Id="rId7" Type="http://schemas.openxmlformats.org/officeDocument/2006/relationships/hyperlink" Target="http://el.wikipedia.org/wiki/%CE%93%CE%B5%CE%BD%CE%B9%CE%BA%CE%AE_%CF%83%CF%87%CE%B5%CF%84%CE%B9%CE%BA%CF%8C%CF%84%CE%B7%CF%84%CE%B1" TargetMode="External"/><Relationship Id="rId12" Type="http://schemas.openxmlformats.org/officeDocument/2006/relationships/image" Target="../media/image5.jpeg"/><Relationship Id="rId2" Type="http://schemas.openxmlformats.org/officeDocument/2006/relationships/hyperlink" Target="http://el.wikipedia.org/wiki/8_%CE%99%CE%B1%CE%BD%CE%BF%CF%85%CE%B1%CF%81%CE%AF%CE%BF%CF%85" TargetMode="External"/><Relationship Id="rId1" Type="http://schemas.openxmlformats.org/officeDocument/2006/relationships/slideLayout" Target="../slideLayouts/slideLayout1.xml"/><Relationship Id="rId6" Type="http://schemas.openxmlformats.org/officeDocument/2006/relationships/hyperlink" Target="http://el.wikipedia.org/w/index.php?title=%CE%A1%CF%8C%CF%84%CE%B6%CE%B5%CF%81_%CE%A0%CE%AD%CE%BD%CF%81%CE%BF%CE%BF%CF%85%CE%B6&amp;action=edit&amp;redlink=1" TargetMode="External"/><Relationship Id="rId11" Type="http://schemas.openxmlformats.org/officeDocument/2006/relationships/image" Target="../media/image4.jpeg"/><Relationship Id="rId5" Type="http://schemas.openxmlformats.org/officeDocument/2006/relationships/hyperlink" Target="http://el.wikipedia.org/wiki/%CE%98%CE%B5%CF%89%CF%81%CE%B7%CF%84%CE%B9%CE%BA%CE%AE_%CE%A6%CF%85%CF%83%CE%B9%CE%BA%CE%AE" TargetMode="External"/><Relationship Id="rId10" Type="http://schemas.openxmlformats.org/officeDocument/2006/relationships/hyperlink" Target="http://el.wikipedia.org/w/index.php?title=%CE%A0%CE%B1%CE%BD%CE%B5%CF%80%CE%B9%CF%83%CF%84%CE%AE%CE%BC%CE%B9%CE%BF_%CF%84%CE%BF%CF%85_%CE%9A%CE%B5%CE%AF%CE%BC%CF%80%CF%81%CE%B9%CF%84%CE%B6&amp;action=edit&amp;redlink=1" TargetMode="External"/><Relationship Id="rId4" Type="http://schemas.openxmlformats.org/officeDocument/2006/relationships/hyperlink" Target="http://el.wikipedia.org/wiki/%CE%92%CF%81%CE%B5%CF%84%CE%B1%CE%BD%CE%AF%CE%B1" TargetMode="External"/><Relationship Id="rId9" Type="http://schemas.openxmlformats.org/officeDocument/2006/relationships/hyperlink" Target="http://el.wikipedia.org/w/index.php?title=%CE%91%CE%BA%CF%84%CE%B9%CE%BD%CE%BF%CE%B2%CE%BF%CE%BB%CE%AF%CE%B1_%CE%A7%CF%8E%CE%BA%CE%B9%CE%BD%CE%B3%CE%BA&amp;action=edit&amp;redlink=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CE%9F%CE%B9%CE%BA%CE%BF%CE%BD%CE%BF%CE%BC%CE%B9%CE%BA%CE%AC" TargetMode="External"/><Relationship Id="rId13" Type="http://schemas.openxmlformats.org/officeDocument/2006/relationships/hyperlink" Target="http://el.wikipedia.org/wiki/%CE%9C%CE%AC%CF%87%CE%B7_%CF%84%CE%B7%CF%82_%CE%91%CE%B3%CE%B3%CE%BB%CE%AF%CE%B1%CF%82" TargetMode="External"/><Relationship Id="rId3" Type="http://schemas.openxmlformats.org/officeDocument/2006/relationships/hyperlink" Target="http://el.wikipedia.org/wiki/%CE%A3%CF%84%CE%AE%CE%B2%CE%B5%CE%BD_%CE%A7%CF%8E%CE%BA%CE%B9%CE%BD%CE%B3%CE%BA#cite_note-FOOTNOTEFerguson201121-2" TargetMode="External"/><Relationship Id="rId7" Type="http://schemas.openxmlformats.org/officeDocument/2006/relationships/hyperlink" Target="http://el.wikipedia.org/wiki/%CE%A0%CE%BF%CE%BB%CE%B9%CF%84%CE%B9%CE%BA%CE%AE" TargetMode="External"/><Relationship Id="rId12" Type="http://schemas.openxmlformats.org/officeDocument/2006/relationships/hyperlink" Target="http://el.wikipedia.org/wiki/%CE%9B%CE%BF%CE%BD%CE%B4%CE%AF%CE%BD%CE%BF" TargetMode="External"/><Relationship Id="rId17" Type="http://schemas.openxmlformats.org/officeDocument/2006/relationships/hyperlink" Target="http://el.wikipedia.org/wiki/%CE%A3%CF%84%CE%AE%CE%B2%CE%B5%CE%BD_%CE%A7%CF%8E%CE%BA%CE%B9%CE%BD%CE%B3%CE%BA#cite_note-FOOTNOTEFerguson201122-6" TargetMode="External"/><Relationship Id="rId2" Type="http://schemas.openxmlformats.org/officeDocument/2006/relationships/hyperlink" Target="http://el.wikipedia.org/wiki/%CE%A3%CF%84%CE%AE%CE%B2%CE%B5%CE%BD_%CE%A7%CF%8E%CE%BA%CE%B9%CE%BD%CE%B3%CE%BA#cite_note-FOOTNOTELarsen2005xiii.2C_2-1" TargetMode="External"/><Relationship Id="rId16" Type="http://schemas.openxmlformats.org/officeDocument/2006/relationships/hyperlink" Target="http://el.wikipedia.org/wiki/%CE%A3%CF%84%CE%AE%CE%B2%CE%B5%CE%BD_%CE%A7%CF%8E%CE%BA%CE%B9%CE%BD%CE%B3%CE%BA#cite_note-FOOTNOTELarsen20052.2C_5-5" TargetMode="External"/><Relationship Id="rId1" Type="http://schemas.openxmlformats.org/officeDocument/2006/relationships/slideLayout" Target="../slideLayouts/slideLayout2.xml"/><Relationship Id="rId6" Type="http://schemas.openxmlformats.org/officeDocument/2006/relationships/hyperlink" Target="http://el.wikipedia.org/wiki/%CE%A6%CE%B9%CE%BB%CE%BF%CF%83%CE%BF%CF%86%CE%AF%CE%B1" TargetMode="External"/><Relationship Id="rId11" Type="http://schemas.openxmlformats.org/officeDocument/2006/relationships/hyperlink" Target="http://el.wikipedia.org/w/index.php?title=%CE%A7%CE%AC%CE%B9%CE%B3%CE%BA%CE%B5%CF%8A%CF%84&amp;action=edit&amp;redlink=1" TargetMode="External"/><Relationship Id="rId5" Type="http://schemas.openxmlformats.org/officeDocument/2006/relationships/hyperlink" Target="http://el.wikipedia.org/wiki/%CE%99%CE%B1%CF%84%CF%81%CE%B9%CE%BA%CE%AE" TargetMode="External"/><Relationship Id="rId15" Type="http://schemas.openxmlformats.org/officeDocument/2006/relationships/hyperlink" Target="http://el.wikipedia.org/wiki/%CE%A3%CF%84%CE%AE%CE%B2%CE%B5%CE%BD_%CE%A7%CF%8E%CE%BA%CE%B9%CE%BD%CE%B3%CE%BA#cite_note-FOOTNOTEFerguson201121.E2.80.9322-4" TargetMode="External"/><Relationship Id="rId10" Type="http://schemas.openxmlformats.org/officeDocument/2006/relationships/hyperlink" Target="http://el.wikipedia.org/wiki/%CE%A3%CF%84%CE%AE%CE%B2%CE%B5%CE%BD_%CE%A7%CF%8E%CE%BA%CE%B9%CE%BD%CE%B3%CE%BA#cite_note-FOOTNOTEWhiteGribbin20026-3" TargetMode="External"/><Relationship Id="rId4" Type="http://schemas.openxmlformats.org/officeDocument/2006/relationships/hyperlink" Target="http://el.wikipedia.org/wiki/%CE%A0%CE%B1%CE%BD%CE%B5%CF%80%CE%B9%CF%83%CF%84%CE%AE%CE%BC%CE%B9%CE%BF_%CF%84%CE%B7%CF%82_%CE%9F%CE%BE%CF%86%CF%8C%CF%81%CE%B4%CE%B7%CF%82" TargetMode="External"/><Relationship Id="rId9" Type="http://schemas.openxmlformats.org/officeDocument/2006/relationships/hyperlink" Target="http://el.wikipedia.org/wiki/%CE%94%CE%B5%CF%8D%CF%84%CE%B5%CF%81%CE%BF%CF%82_%CE%A0%CE%B1%CE%B3%CE%BA%CF%8C%CF%83%CE%BC%CE%B9%CE%BF%CF%82_%CE%A0%CF%8C%CE%BB%CE%B5%CE%BC%CE%BF%CF%82" TargetMode="External"/><Relationship Id="rId14" Type="http://schemas.openxmlformats.org/officeDocument/2006/relationships/hyperlink" Target="http://el.wikipedia.org/wiki/%CE%9F%CE%BE%CF%86%CF%8C%CF%81%CE%B4%CE%B7"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A3%CF%84%CE%AE%CE%B2%CE%B5%CE%BD_%CE%A7%CF%8E%CE%BA%CE%B9%CE%BD%CE%B3%CE%BA#cite_note-FOOTNOTEFerguson201130-31-32" TargetMode="External"/><Relationship Id="rId3" Type="http://schemas.openxmlformats.org/officeDocument/2006/relationships/hyperlink" Target="http://el.wikipedia.org/wiki/%CE%A0%CE%B1%CE%BD%CE%B5%CF%80%CE%B9%CF%83%CF%84%CE%AE%CE%BC%CE%B9%CE%BF_%CF%84%CE%B7%CF%82_%CE%9F%CE%BE%CF%86%CF%8C%CF%81%CE%B4%CE%B7%CF%82" TargetMode="External"/><Relationship Id="rId7" Type="http://schemas.openxmlformats.org/officeDocument/2006/relationships/hyperlink" Target="http://el.wikipedia.org/wiki/%CE%A3%CF%84%CE%AE%CE%B2%CE%B5%CE%BD_%CE%A7%CF%8E%CE%BA%CE%B9%CE%BD%CE%B3%CE%BA#cite_note-FOOTNOTEFerguson201129-3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l.wikipedia.org/wiki/%CE%A3%CF%84%CE%AE%CE%B2%CE%B5%CE%BD_%CE%A7%CF%8E%CE%BA%CE%B9%CE%BD%CE%B3%CE%BA#cite_note-FOOTNOTEWhiteGribbin200246-47.2C51-30" TargetMode="External"/><Relationship Id="rId11" Type="http://schemas.openxmlformats.org/officeDocument/2006/relationships/hyperlink" Target="http://el.wikipedia.org/wiki/%CE%A3%CF%84%CE%AE%CE%B2%CE%B5%CE%BD_%CE%A7%CF%8E%CE%BA%CE%B9%CE%BD%CE%B3%CE%BA#cite_note-FOOTNOTEFerguson201130.2C31-35" TargetMode="External"/><Relationship Id="rId5" Type="http://schemas.openxmlformats.org/officeDocument/2006/relationships/hyperlink" Target="http://el.wikipedia.org/wiki/%CE%A3%CF%84%CE%AE%CE%B2%CE%B5%CE%BD_%CE%A7%CF%8E%CE%BA%CE%B9%CE%BD%CE%B3%CE%BA#cite_note-FOOTNOTEFerguson201128-29-29" TargetMode="External"/><Relationship Id="rId10" Type="http://schemas.openxmlformats.org/officeDocument/2006/relationships/hyperlink" Target="http://el.wikipedia.org/wiki/%CE%A3%CF%84%CE%AE%CE%B2%CE%B5%CE%BD_%CE%A7%CF%8E%CE%BA%CE%B9%CE%BD%CE%B3%CE%BA#cite_note-FOOTNOTEWhiteGribbin200250-34" TargetMode="External"/><Relationship Id="rId4" Type="http://schemas.openxmlformats.org/officeDocument/2006/relationships/hyperlink" Target="http://el.wikipedia.org/wiki/%CE%A3%CF%84%CE%AE%CE%B2%CE%B5%CE%BD_%CE%A7%CF%8E%CE%BA%CE%B9%CE%BD%CE%B3%CE%BA#cite_note-FOOTNOTEFerguson201128-28" TargetMode="External"/><Relationship Id="rId9" Type="http://schemas.openxmlformats.org/officeDocument/2006/relationships/hyperlink" Target="http://el.wikipedia.org/wiki/%CE%A3%CF%84%CE%AE%CE%B2%CE%B5%CE%BD_%CE%A7%CF%8E%CE%BA%CE%B9%CE%BD%CE%B3%CE%BA#cite_note-FOOTNOTEHawking199244-33"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A3%CF%84%CE%AE%CE%B2%CE%B5%CE%BD_%CE%A7%CF%8E%CE%BA%CE%B9%CE%BD%CE%B3%CE%BA#cite_note-FOOTNOTEWhiteGribbin200254-55-39" TargetMode="External"/><Relationship Id="rId3" Type="http://schemas.openxmlformats.org/officeDocument/2006/relationships/hyperlink" Target="http://el.wikipedia.org/w/index.php?title=%CE%A0%CF%81%CF%8E%CF%84%CE%B7%CF%82_%CF%84%CE%AC%CE%BE%CE%B5%CF%89%CF%82_%CE%B2%CE%B1%CE%B8%CE%BC%CF%8C%CF%82_%CF%84%CE%B9%CE%BC%CF%8E%CE%BD&amp;action=edit&amp;redlink=1" TargetMode="External"/><Relationship Id="rId7" Type="http://schemas.openxmlformats.org/officeDocument/2006/relationships/hyperlink" Target="http://el.wikipedia.org/wiki/%CE%A3%CF%84%CE%AE%CE%B2%CE%B5%CE%BD_%CE%A7%CF%8E%CE%BA%CE%B9%CE%BD%CE%B3%CE%BA#cite_note-FOOTNOTEWhiteGribbin200254-38" TargetMode="External"/><Relationship Id="rId2" Type="http://schemas.openxmlformats.org/officeDocument/2006/relationships/hyperlink" Target="http://el.wikipedia.org/w/index.php?title=%CE%98%CE%B5%CF%89%CF%81%CE%B7%CF%84%CE%B9%CE%BA%CE%AD%CF%82_%CE%B5%CF%81%CF%89%CF%84%CE%AE%CF%83%CE%B5%CE%B9%CF%82_%CF%86%CF%85%CF%83%CE%B9%CE%BA%CE%AE%CF%82&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6%CE%AE%CF%84%CF%89&amp;action=edit&amp;redlink=1" TargetMode="External"/><Relationship Id="rId5" Type="http://schemas.openxmlformats.org/officeDocument/2006/relationships/hyperlink" Target="http://el.wikipedia.org/wiki/%CE%A3%CF%84%CE%AE%CE%B2%CE%B5%CE%BD_%CE%A7%CF%8E%CE%BA%CE%B9%CE%BD%CE%B3%CE%BA#cite_note-FOOTNOTEFerguson201131-37" TargetMode="External"/><Relationship Id="rId10" Type="http://schemas.openxmlformats.org/officeDocument/2006/relationships/hyperlink" Target="http://el.wikipedia.org/w/index.php?title=Trinity_Hall&amp;action=edit&amp;redlink=1" TargetMode="External"/><Relationship Id="rId4" Type="http://schemas.openxmlformats.org/officeDocument/2006/relationships/hyperlink" Target="http://el.wikipedia.org/wiki/%CE%A3%CF%84%CE%AE%CE%B2%CE%B5%CE%BD_%CE%A7%CF%8E%CE%BA%CE%B9%CE%BD%CE%B3%CE%BA#cite_note-FOOTNOTEWhiteGribbin200253-36" TargetMode="External"/><Relationship Id="rId9" Type="http://schemas.openxmlformats.org/officeDocument/2006/relationships/hyperlink" Target="http://el.wikipedia.org/wiki/%CE%99%CF%81%CE%AC%CE%BD"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ndex.php?title=Higgs_Boson&amp;action=edit&amp;redlink=1" TargetMode="External"/><Relationship Id="rId13" Type="http://schemas.openxmlformats.org/officeDocument/2006/relationships/hyperlink" Target="http://el.wikipedia.org/wiki/%CE%A3%CE%B9%CE%BA%CE%AC%CE%B3%CE%BF" TargetMode="External"/><Relationship Id="rId18" Type="http://schemas.openxmlformats.org/officeDocument/2006/relationships/hyperlink" Target="http://el.wikipedia.org/wiki/%CE%A3%CF%84%CE%AE%CE%B2%CE%B5%CE%BD_%CE%A7%CF%8E%CE%BA%CE%B9%CE%BD%CE%B3%CE%BA#cite_note-FOOTNOTEWright.2CRobert.2817_July_2012.29..22WhySome-195" TargetMode="External"/><Relationship Id="rId3" Type="http://schemas.openxmlformats.org/officeDocument/2006/relationships/hyperlink" Target="http://el.wikipedia.org/wiki/%CE%A4%CE%BF%CF%80%CE%BF%CE%BB%CE%BF%CE%B3%CE%AF%CE%B1" TargetMode="External"/><Relationship Id="rId21" Type="http://schemas.openxmlformats.org/officeDocument/2006/relationships/hyperlink" Target="http://el.wikipedia.org/wiki/%CE%A3%CF%84%CE%AE%CE%B2%CE%B5%CE%BD_%CE%A7%CF%8E%CE%BA%CE%B9%CE%BD%CE%B3%CE%BA#cite_note-FOOTNOTE.22Higgsbosonbreakthroughshouldearn-197" TargetMode="External"/><Relationship Id="rId7" Type="http://schemas.openxmlformats.org/officeDocument/2006/relationships/hyperlink" Target="http://el.wikipedia.org/wiki/%CE%A3%CF%84%CE%AE%CE%B2%CE%B5%CE%BD_%CE%A7%CF%8E%CE%BA%CE%B9%CE%BD%CE%B3%CE%BA#cite_note-FOOTNOTEFerguson2011223.E2.80.9324-192" TargetMode="External"/><Relationship Id="rId12" Type="http://schemas.openxmlformats.org/officeDocument/2006/relationships/hyperlink" Target="http://el.wikipedia.org/w/index.php?title=Fermilab&amp;action=edit&amp;redlink=1" TargetMode="External"/><Relationship Id="rId17" Type="http://schemas.openxmlformats.org/officeDocument/2006/relationships/hyperlink" Target="http://el.wikipedia.org/wiki/%CE%A3%CF%84%CE%AE%CE%B2%CE%B5%CE%BD_%CE%A7%CF%8E%CE%BA%CE%B9%CE%BD%CE%B3%CE%BA#cite_note-FOOTNOTEFerguson201194.E2.80.9395.2C236-194" TargetMode="External"/><Relationship Id="rId2" Type="http://schemas.openxmlformats.org/officeDocument/2006/relationships/hyperlink" Target="http://el.wikipedia.org/wiki/%CE%A3%CF%84%CE%AE%CE%B2%CE%B5%CE%BD_%CE%A7%CF%8E%CE%BA%CE%B9%CE%BD%CE%B3%CE%BA#cite_note-FOOTNOTEFerguson2011.2C216.E2.80.9317-188" TargetMode="External"/><Relationship Id="rId16" Type="http://schemas.openxmlformats.org/officeDocument/2006/relationships/hyperlink" Target="http://el.wikipedia.org/wiki/CERN" TargetMode="External"/><Relationship Id="rId20" Type="http://schemas.openxmlformats.org/officeDocument/2006/relationships/hyperlink" Target="http://el.wikipedia.org/w/index.php?title=%CE%92%CF%81%CE%B1%CE%B2%CE%B5%CE%AF%CE%BF_%CE%9D%CF%8C%CE%BC%CF%80%CE%B5%CE%BB_%CF%83%CF%84%CE%B7_%CE%A6%CF%85%CF%83%CE%B9%CE%BA%CE%AE&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A3%CF%84%CE%AE%CE%B2%CE%B5%CE%BD_%CE%A7%CF%8E%CE%BA%CE%B9%CE%BD%CE%B3%CE%BA#cite_note-FOOTNOTEHawking.2CS.W..282005.29..22Informationloss-191" TargetMode="External"/><Relationship Id="rId11" Type="http://schemas.openxmlformats.org/officeDocument/2006/relationships/hyperlink" Target="http://el.wikipedia.org/w/index.php?title=Peter_Higgs&amp;action=edit&amp;redlink=1" TargetMode="External"/><Relationship Id="rId5" Type="http://schemas.openxmlformats.org/officeDocument/2006/relationships/hyperlink" Target="http://el.wikipedia.org/wiki/%CE%A3%CF%84%CE%AE%CE%B2%CE%B5%CE%BD_%CE%A7%CF%8E%CE%BA%CE%B9%CE%BD%CE%B3%CE%BA#cite_note-FOOTNOTEPreskill.2CJohn..22JohnPreskill.27scomments-190" TargetMode="External"/><Relationship Id="rId15" Type="http://schemas.openxmlformats.org/officeDocument/2006/relationships/hyperlink" Target="http://el.wikipedia.org/w/index.php?title=Large_Hadron_Collider&amp;action=edit&amp;redlink=1" TargetMode="External"/><Relationship Id="rId10" Type="http://schemas.openxmlformats.org/officeDocument/2006/relationships/hyperlink" Target="http://el.wikipedia.org/w/index.php?title=%CE%A0%CE%B5%CE%B4%CE%AF%CE%BF_Higgs&amp;action=edit&amp;redlink=1" TargetMode="External"/><Relationship Id="rId19" Type="http://schemas.openxmlformats.org/officeDocument/2006/relationships/hyperlink" Target="http://el.wikipedia.org/wiki/%CE%A3%CF%84%CE%AE%CE%B2%CE%B5%CE%BD_%CE%A7%CF%8E%CE%BA%CE%B9%CE%BD%CE%B3%CE%BA#cite_note-FOOTNOTE.22StephenHawkinglosesHiggsboson-196" TargetMode="External"/><Relationship Id="rId4" Type="http://schemas.openxmlformats.org/officeDocument/2006/relationships/hyperlink" Target="http://el.wikipedia.org/wiki/%CE%A3%CF%84%CE%AE%CE%B2%CE%B5%CE%BD_%CE%A7%CF%8E%CE%BA%CE%B9%CE%BD%CE%B3%CE%BA#cite_note-FOOTNOTEFerguson2011217.E2.80.9320-189" TargetMode="External"/><Relationship Id="rId9" Type="http://schemas.openxmlformats.org/officeDocument/2006/relationships/hyperlink" Target="http://el.wikipedia.org/wiki/%CE%A3%CF%84%CE%AE%CE%B2%CE%B5%CE%BD_%CE%A7%CF%8E%CE%BA%CE%B9%CE%BD%CE%B3%CE%BA#cite_note-FOOTNOTEFerguson201195.2C_236-193" TargetMode="External"/><Relationship Id="rId14" Type="http://schemas.openxmlformats.org/officeDocument/2006/relationships/hyperlink" Target="http://el.wikipedia.org/w/index.php?title=Large_Electron_Positron&amp;action=edit&amp;redlink=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l.wikipedia.org/wiki/%CE%A3%CF%84%CE%AE%CE%B2%CE%B5%CE%BD_%CE%A7%CF%8E%CE%BA%CE%B9%CE%BD%CE%B3%CE%BA#cite_note-FOOTNOTEFerguson2011240-202" TargetMode="External"/><Relationship Id="rId13" Type="http://schemas.openxmlformats.org/officeDocument/2006/relationships/hyperlink" Target="http://el.wikipedia.org/w/index.php?title=Copley&amp;action=edit&amp;redlink=1" TargetMode="External"/><Relationship Id="rId18" Type="http://schemas.openxmlformats.org/officeDocument/2006/relationships/hyperlink" Target="http://el.wikipedia.org/wiki/%CE%A3%CF%84%CE%AE%CE%B2%CE%B5%CE%BD_%CE%A7%CF%8E%CE%BA%CE%B9%CE%BD%CE%B3%CE%BA#cite_note-FOOTNOTEMacAskill.2CEwen.2813_August_2009.29..22Obamapresents-206" TargetMode="External"/><Relationship Id="rId3" Type="http://schemas.openxmlformats.org/officeDocument/2006/relationships/hyperlink" Target="http://el.wikipedia.org/wiki/%CE%A3%CF%84%CE%AE%CE%B2%CE%B5%CE%BD_%CE%A7%CF%8E%CE%BA%CE%B9%CE%BD%CE%B3%CE%BA#cite_note-FOOTNOTEdeLange.2CCatherine.2830_December_2011.29..22The-199" TargetMode="External"/><Relationship Id="rId7" Type="http://schemas.openxmlformats.org/officeDocument/2006/relationships/hyperlink" Target="http://el.wikipedia.org/wiki/%CE%A3%CF%84%CE%AE%CE%B2%CE%B5%CE%BD_%CE%A7%CF%8E%CE%BA%CE%B9%CE%BD%CE%B3%CE%BA#cite_note-FOOTNOTE.22Start-upattemptstoconvertProf-201" TargetMode="External"/><Relationship Id="rId12" Type="http://schemas.openxmlformats.org/officeDocument/2006/relationships/hyperlink" Target="http://el.wikipedia.org/wiki/%CE%A3%CF%84%CE%AE%CE%B2%CE%B5%CE%BD_%CE%A7%CF%8E%CE%BA%CE%B9%CE%BD%CE%B3%CE%BA#cite_note-FOOTNOTE100greatBritonsAcomplete-203" TargetMode="External"/><Relationship Id="rId17" Type="http://schemas.openxmlformats.org/officeDocument/2006/relationships/hyperlink" Target="http://el.wikipedia.org/wiki/%CE%A3%CF%84%CE%AE%CE%B2%CE%B5%CE%BD_%CE%A7%CF%8E%CE%BA%CE%B9%CE%BD%CE%B3%CE%BA#cite_note-FOOTNOTEFerguson2011241-205" TargetMode="External"/><Relationship Id="rId2" Type="http://schemas.openxmlformats.org/officeDocument/2006/relationships/hyperlink" Target="http://el.wikipedia.org/wiki/%CE%A3%CF%84%CE%AE%CE%B2%CE%B5%CE%BD_%CE%A7%CF%8E%CE%BA%CE%B9%CE%BD%CE%B3%CE%BA#cite_note-FOOTNOTEFerguson2011224.-198" TargetMode="External"/><Relationship Id="rId16" Type="http://schemas.openxmlformats.org/officeDocument/2006/relationships/hyperlink" Target="http://el.wikipedia.org/w/index.php?title=%CE%A0%CF%81%CE%BF%CE%B5%CE%B4%CF%81%CE%B9%CE%BA%CF%8C_%CE%BC%CE%B5%CF%84%CE%AC%CE%BB%CE%BB%CE%B9%CE%BF_%CF%84%CE%B7%CF%82_%CE%B5%CE%BB%CE%B5%CF%85%CE%B8%CE%B5%CF%81%CE%AF%CE%B1%CF%82&amp;action=edit&amp;redlink=1" TargetMode="External"/><Relationship Id="rId20" Type="http://schemas.openxmlformats.org/officeDocument/2006/relationships/hyperlink" Target="http://el.wikipedia.org/wiki/%CE%A3%CF%84%CE%AE%CE%B2%CE%B5%CE%BD_%CE%A7%CF%8E%CE%BA%CE%B9%CE%BD%CE%B3%CE%BA#cite_note-FOOTNOTE.22FundamentalPhysicsPrizeNews.22.Fundamental-207" TargetMode="External"/><Relationship Id="rId1" Type="http://schemas.openxmlformats.org/officeDocument/2006/relationships/slideLayout" Target="../slideLayouts/slideLayout2.xml"/><Relationship Id="rId6" Type="http://schemas.openxmlformats.org/officeDocument/2006/relationships/hyperlink" Target="http://el.wikipedia.org/wiki/%CE%A3%CF%84%CE%AE%CE%B2%CE%B5%CE%BD_%CE%A7%CF%8E%CE%BA%CE%B9%CE%BD%CE%B3%CE%BA#cite_note-FOOTNOTEHighfield.2CRoger.283_January_2012.29..22StephenHawking:-159" TargetMode="External"/><Relationship Id="rId11" Type="http://schemas.openxmlformats.org/officeDocument/2006/relationships/hyperlink" Target="http://el.wikipedia.org/w/index.php?title=100_Greatest_Britons&amp;action=edit&amp;redlink=1" TargetMode="External"/><Relationship Id="rId5" Type="http://schemas.openxmlformats.org/officeDocument/2006/relationships/hyperlink" Target="http://el.wikipedia.org/w/index.php?title=%CE%A3%CF%8D%CE%BD%CE%B4%CF%81%CE%BF%CE%BC%CE%BF_%CF%84%CE%BF%CF%85_%CE%B5%CE%B3%CE%BA%CE%BB%CE%B5%CE%B9%CF%83%CE%BC%CE%BF%CF%8D&amp;action=edit&amp;redlink=1" TargetMode="External"/><Relationship Id="rId15" Type="http://schemas.openxmlformats.org/officeDocument/2006/relationships/hyperlink" Target="http://el.wikipedia.org/wiki/%CE%A3%CF%84%CE%AE%CE%B2%CE%B5%CE%BD_%CE%A7%CF%8E%CE%BA%CE%B9%CE%BD%CE%B3%CE%BA#cite_note-FOOTNOTE.22Oldest.2Cspace-travelled.2Cscienceprizeawarded-204" TargetMode="External"/><Relationship Id="rId10" Type="http://schemas.openxmlformats.org/officeDocument/2006/relationships/hyperlink" Target="http://el.wikipedia.org/wiki/BBC" TargetMode="External"/><Relationship Id="rId19" Type="http://schemas.openxmlformats.org/officeDocument/2006/relationships/hyperlink" Target="http://el.wikipedia.org/w/index.php?title=%CE%92%CF%81%CE%B1%CE%B2%CE%B5%CE%AF%CE%BF_%CF%84%CE%B7%CF%82_Russian_Fundamental_Physics&amp;action=edit&amp;redlink=1" TargetMode="External"/><Relationship Id="rId4" Type="http://schemas.openxmlformats.org/officeDocument/2006/relationships/hyperlink" Target="http://el.wikipedia.org/wiki/%CE%A3%CF%84%CE%AE%CE%B2%CE%B5%CE%BD_%CE%A7%CF%8E%CE%BA%CE%B9%CE%BD%CE%B3%CE%BA#cite_note-FOOTNOTEBoyle.2CAlan.2825_June_2012.29..22Howresearchers-200" TargetMode="External"/><Relationship Id="rId9" Type="http://schemas.openxmlformats.org/officeDocument/2006/relationships/hyperlink" Target="http://el.wikipedia.org/w/index.php?title=%CE%91%CE%BD%CE%B1%CF%80%CE%BD%CE%B5%CF%85%CF%83%CF%84%CE%B9%CE%BA%CF%8C_%CE%BC%CE%B7%CF%87%CE%AC%CE%BD%CE%B7%CE%BC%CE%B1&amp;action=edit&amp;redlink=1" TargetMode="External"/><Relationship Id="rId14" Type="http://schemas.openxmlformats.org/officeDocument/2006/relationships/hyperlink" Target="http://el.wikipedia.org/w/index.php?title=Royal_Society&amp;action=edit&amp;redlink=1"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A3%CF%84%CE%AE%CE%B2%CE%B5%CE%BD_%CE%A7%CF%8E%CE%BA%CE%B9%CE%BD%CE%B3%CE%BA#cite_note-FOOTNOTE.22Grand_Opening_of_the_Stephen_Hawking_Centre_at_Perimeter_Institute.22Perimeter_InstituteRetrieved_6_June_2012-210" TargetMode="External"/><Relationship Id="rId13" Type="http://schemas.openxmlformats.org/officeDocument/2006/relationships/hyperlink" Target="http://el.wikipedia.org/wiki/%CE%A3%CF%84%CE%AE%CE%B2%CE%B5%CE%BD_%CE%A7%CF%8E%CE%BA%CE%B9%CE%BD%CE%B3%CE%BA#cite_note-FOOTNOTEFerguson2011.2C238.E2.80.9339-214" TargetMode="External"/><Relationship Id="rId3" Type="http://schemas.openxmlformats.org/officeDocument/2006/relationships/hyperlink" Target="http://el.wikipedia.org/wiki/%CE%A3%CE%B1%CE%BD_%CE%A3%CE%B1%CE%BB%CE%B2%CE%B1%CE%B4%CF%8C%CF%81" TargetMode="External"/><Relationship Id="rId7" Type="http://schemas.openxmlformats.org/officeDocument/2006/relationships/hyperlink" Target="http://el.wikipedia.org/w/index.php?title=%CE%99%CE%BD%CF%83%CF%84%CE%B9%CF%84%CE%BF%CF%8D%CF%84%CE%BF_Perimeter&amp;action=edit&amp;redlink=1" TargetMode="External"/><Relationship Id="rId12" Type="http://schemas.openxmlformats.org/officeDocument/2006/relationships/hyperlink" Target="http://el.wikipedia.org/wiki/%CE%A3%CF%84%CE%AE%CE%B2%CE%B5%CE%BD_%CE%A7%CF%8E%CE%BA%CE%B9%CE%BD%CE%B3%CE%BA#cite_note-FOOTNOTE.22TimetounveilCorpusClock.22.-213"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el.wikipedia.org/w/index.php?title=Stephen_Hawking_Centre&amp;action=edit&amp;redlink=1" TargetMode="External"/><Relationship Id="rId11" Type="http://schemas.openxmlformats.org/officeDocument/2006/relationships/hyperlink" Target="http://el.wikipedia.org/wiki/%CE%A3%CF%84%CE%AE%CE%B2%CE%B5%CE%BD_%CE%A7%CF%8E%CE%BA%CE%B9%CE%BD%CE%B3%CE%BA#cite_note-FOOTNOTEFerguson2011.2C237.E2.80.9338.-212" TargetMode="External"/><Relationship Id="rId5" Type="http://schemas.openxmlformats.org/officeDocument/2006/relationships/hyperlink" Target="http://el.wikipedia.org/wiki/%CE%A3%CF%84%CE%AE%CE%B2%CE%B5%CE%BD_%CE%A7%CF%8E%CE%BA%CE%B9%CE%BD%CE%B3%CE%BA#cite_note-FOOTNOTE.22TheStephenHawkingBuilding.22.BBC_News.-209" TargetMode="External"/><Relationship Id="rId10" Type="http://schemas.openxmlformats.org/officeDocument/2006/relationships/hyperlink" Target="http://el.wikipedia.org/w/index.php?title=Corpus_Clock&amp;action=edit&amp;redlink=1" TargetMode="External"/><Relationship Id="rId4" Type="http://schemas.openxmlformats.org/officeDocument/2006/relationships/hyperlink" Target="http://el.wikipedia.org/wiki/%CE%A3%CF%84%CE%AE%CE%B2%CE%B5%CE%BD_%CE%A7%CF%8E%CE%BA%CE%B9%CE%BD%CE%B3%CE%BA#cite_note-FOOTNOTEKomar.2COliver.3BBuechner.2CLinda.28October_2000.29.-208" TargetMode="External"/><Relationship Id="rId9" Type="http://schemas.openxmlformats.org/officeDocument/2006/relationships/hyperlink" Target="http://el.wikipedia.org/wiki/%CE%A3%CF%84%CE%AE%CE%B2%CE%B5%CE%BD_%CE%A7%CF%8E%CE%BA%CE%B9%CE%BD%CE%B3%CE%BA#cite_note-FOOTNOTE.22GrandOpeningoftheStephen-21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491880" y="188640"/>
            <a:ext cx="3934815" cy="900830"/>
          </a:xfrm>
        </p:spPr>
        <p:txBody>
          <a:bodyPr>
            <a:normAutofit/>
          </a:bodyPr>
          <a:lstStyle/>
          <a:p>
            <a:r>
              <a:rPr lang="en-US" dirty="0" smtClean="0"/>
              <a:t>STEVEN HOWKINGS</a:t>
            </a:r>
            <a:endParaRPr lang="el-GR" dirty="0"/>
          </a:p>
        </p:txBody>
      </p:sp>
      <p:sp>
        <p:nvSpPr>
          <p:cNvPr id="9" name="Υπότιτλος 8"/>
          <p:cNvSpPr>
            <a:spLocks noGrp="1"/>
          </p:cNvSpPr>
          <p:nvPr>
            <p:ph type="subTitle" idx="1"/>
          </p:nvPr>
        </p:nvSpPr>
        <p:spPr>
          <a:xfrm>
            <a:off x="2479981" y="1412776"/>
            <a:ext cx="6638884" cy="5256584"/>
          </a:xfrm>
        </p:spPr>
        <p:txBody>
          <a:bodyPr>
            <a:normAutofit lnSpcReduction="10000"/>
          </a:bodyPr>
          <a:lstStyle/>
          <a:p>
            <a:pPr algn="l"/>
            <a:r>
              <a:rPr lang="el-GR" b="0" i="0" dirty="0" smtClean="0">
                <a:solidFill>
                  <a:srgbClr val="000000"/>
                </a:solidFill>
                <a:effectLst/>
                <a:latin typeface="Arial"/>
              </a:rPr>
              <a:t>O </a:t>
            </a:r>
            <a:r>
              <a:rPr lang="el-GR" b="1" i="0" dirty="0" err="1" smtClean="0">
                <a:solidFill>
                  <a:srgbClr val="000000"/>
                </a:solidFill>
                <a:effectLst/>
                <a:latin typeface="Arial"/>
              </a:rPr>
              <a:t>Στήβεν</a:t>
            </a:r>
            <a:r>
              <a:rPr lang="el-GR" b="1" i="0" dirty="0" smtClean="0">
                <a:solidFill>
                  <a:srgbClr val="000000"/>
                </a:solidFill>
                <a:effectLst/>
                <a:latin typeface="Arial"/>
              </a:rPr>
              <a:t> </a:t>
            </a:r>
            <a:r>
              <a:rPr lang="el-GR" b="1" i="0" dirty="0" err="1" smtClean="0">
                <a:solidFill>
                  <a:srgbClr val="000000"/>
                </a:solidFill>
                <a:effectLst/>
                <a:latin typeface="Arial"/>
              </a:rPr>
              <a:t>Χώκινγκ</a:t>
            </a:r>
            <a:r>
              <a:rPr lang="el-GR" b="0" i="0" dirty="0" smtClean="0">
                <a:solidFill>
                  <a:srgbClr val="000000"/>
                </a:solidFill>
                <a:effectLst/>
                <a:latin typeface="Arial"/>
              </a:rPr>
              <a:t> (</a:t>
            </a:r>
            <a:r>
              <a:rPr lang="el-GR" b="0" i="1" dirty="0" err="1" smtClean="0">
                <a:solidFill>
                  <a:srgbClr val="000000"/>
                </a:solidFill>
                <a:effectLst/>
                <a:latin typeface="Arial"/>
              </a:rPr>
              <a:t>Stephen</a:t>
            </a:r>
            <a:r>
              <a:rPr lang="el-GR" b="0" i="1" dirty="0" smtClean="0">
                <a:solidFill>
                  <a:srgbClr val="000000"/>
                </a:solidFill>
                <a:effectLst/>
                <a:latin typeface="Arial"/>
              </a:rPr>
              <a:t> </a:t>
            </a:r>
            <a:r>
              <a:rPr lang="el-GR" b="0" i="1" dirty="0" err="1" smtClean="0">
                <a:solidFill>
                  <a:srgbClr val="000000"/>
                </a:solidFill>
                <a:effectLst/>
                <a:latin typeface="Arial"/>
              </a:rPr>
              <a:t>Hawking</a:t>
            </a:r>
            <a:r>
              <a:rPr lang="el-GR" b="0" i="0" dirty="0" smtClean="0">
                <a:solidFill>
                  <a:srgbClr val="000000"/>
                </a:solidFill>
                <a:effectLst/>
                <a:latin typeface="Arial"/>
              </a:rPr>
              <a:t>, </a:t>
            </a:r>
            <a:r>
              <a:rPr lang="el-GR" b="0" i="0" dirty="0" err="1" smtClean="0">
                <a:solidFill>
                  <a:srgbClr val="000000"/>
                </a:solidFill>
                <a:effectLst/>
                <a:latin typeface="Arial"/>
              </a:rPr>
              <a:t>γενν</a:t>
            </a:r>
            <a:r>
              <a:rPr lang="el-GR" b="0" i="0" dirty="0" smtClean="0">
                <a:solidFill>
                  <a:srgbClr val="000000"/>
                </a:solidFill>
                <a:effectLst/>
                <a:latin typeface="Arial"/>
              </a:rPr>
              <a:t>. </a:t>
            </a:r>
            <a:r>
              <a:rPr lang="el-GR" b="0" i="0" u="none" strike="noStrike" dirty="0" smtClean="0">
                <a:solidFill>
                  <a:srgbClr val="0B0080"/>
                </a:solidFill>
                <a:effectLst/>
                <a:latin typeface="Arial"/>
                <a:hlinkClick r:id="rId2" tooltip="8 Ιανουαρίου"/>
              </a:rPr>
              <a:t>8 Ιανουαρίου</a:t>
            </a:r>
            <a:r>
              <a:rPr lang="el-GR" b="0" i="0" dirty="0" smtClean="0">
                <a:solidFill>
                  <a:srgbClr val="000000"/>
                </a:solidFill>
                <a:effectLst/>
                <a:latin typeface="Arial"/>
              </a:rPr>
              <a:t> </a:t>
            </a:r>
            <a:r>
              <a:rPr lang="el-GR" b="0" i="0" u="none" strike="noStrike" dirty="0" smtClean="0">
                <a:solidFill>
                  <a:srgbClr val="0B0080"/>
                </a:solidFill>
                <a:effectLst/>
                <a:latin typeface="Arial"/>
                <a:hlinkClick r:id="rId3" tooltip="1942"/>
              </a:rPr>
              <a:t>1942</a:t>
            </a:r>
            <a:r>
              <a:rPr lang="el-GR" b="0" i="0" dirty="0" smtClean="0">
                <a:solidFill>
                  <a:srgbClr val="000000"/>
                </a:solidFill>
                <a:effectLst/>
                <a:latin typeface="Arial"/>
              </a:rPr>
              <a:t>) είναι </a:t>
            </a:r>
            <a:r>
              <a:rPr lang="el-GR" b="0" i="0" u="none" strike="noStrike" dirty="0" smtClean="0">
                <a:solidFill>
                  <a:srgbClr val="0B0080"/>
                </a:solidFill>
                <a:effectLst/>
                <a:latin typeface="Arial"/>
                <a:hlinkClick r:id="rId4" tooltip="Βρετανία"/>
              </a:rPr>
              <a:t>Βρετανός</a:t>
            </a:r>
            <a:r>
              <a:rPr lang="el-GR" b="0" i="0" dirty="0" smtClean="0">
                <a:solidFill>
                  <a:srgbClr val="000000"/>
                </a:solidFill>
                <a:effectLst/>
                <a:latin typeface="Arial"/>
              </a:rPr>
              <a:t> </a:t>
            </a:r>
            <a:r>
              <a:rPr lang="el-GR" b="0" i="0" u="none" strike="noStrike" dirty="0" smtClean="0">
                <a:solidFill>
                  <a:srgbClr val="0B0080"/>
                </a:solidFill>
                <a:effectLst/>
                <a:latin typeface="Arial"/>
                <a:hlinkClick r:id="rId5" tooltip="Θεωρητική Φυσική"/>
              </a:rPr>
              <a:t>θεωρητικός φυσικός</a:t>
            </a:r>
            <a:r>
              <a:rPr lang="el-GR" b="0" i="0" dirty="0" smtClean="0">
                <a:solidFill>
                  <a:srgbClr val="000000"/>
                </a:solidFill>
                <a:effectLst/>
                <a:latin typeface="Arial"/>
              </a:rPr>
              <a:t>, </a:t>
            </a:r>
            <a:r>
              <a:rPr lang="el-GR" b="0" i="0" dirty="0" err="1" smtClean="0">
                <a:solidFill>
                  <a:srgbClr val="000000"/>
                </a:solidFill>
                <a:effectLst/>
                <a:latin typeface="Arial"/>
              </a:rPr>
              <a:t>κοσμολόγος</a:t>
            </a:r>
            <a:r>
              <a:rPr lang="el-GR" b="0" i="0" dirty="0" smtClean="0">
                <a:solidFill>
                  <a:srgbClr val="000000"/>
                </a:solidFill>
                <a:effectLst/>
                <a:latin typeface="Arial"/>
              </a:rPr>
              <a:t>, και συγγραφέας. Μεταξύ των σημαντικών επιστημονικών εργασιών του ήταν μια συνεργασία με τον </a:t>
            </a:r>
            <a:r>
              <a:rPr lang="el-GR" b="0" i="0" u="none" strike="noStrike" dirty="0" err="1" smtClean="0">
                <a:solidFill>
                  <a:srgbClr val="A55858"/>
                </a:solidFill>
                <a:effectLst/>
                <a:latin typeface="Arial"/>
                <a:hlinkClick r:id="rId6" tooltip="Ρότζερ Πένροουζ (δεν έχει γραφτεί ακόμα)"/>
              </a:rPr>
              <a:t>Ρότζερ</a:t>
            </a:r>
            <a:r>
              <a:rPr lang="el-GR" b="0" i="0" u="none" strike="noStrike" dirty="0" smtClean="0">
                <a:solidFill>
                  <a:srgbClr val="A55858"/>
                </a:solidFill>
                <a:effectLst/>
                <a:latin typeface="Arial"/>
                <a:hlinkClick r:id="rId6" tooltip="Ρότζερ Πένροουζ (δεν έχει γραφτεί ακόμα)"/>
              </a:rPr>
              <a:t> </a:t>
            </a:r>
            <a:r>
              <a:rPr lang="el-GR" b="0" i="0" u="none" strike="noStrike" dirty="0" err="1" smtClean="0">
                <a:solidFill>
                  <a:srgbClr val="A55858"/>
                </a:solidFill>
                <a:effectLst/>
                <a:latin typeface="Arial"/>
                <a:hlinkClick r:id="rId6" tooltip="Ρότζερ Πένροουζ (δεν έχει γραφτεί ακόμα)"/>
              </a:rPr>
              <a:t>Πένροουζ</a:t>
            </a:r>
            <a:r>
              <a:rPr lang="el-GR" b="0" i="0" dirty="0" smtClean="0">
                <a:solidFill>
                  <a:srgbClr val="000000"/>
                </a:solidFill>
                <a:effectLst/>
                <a:latin typeface="Arial"/>
              </a:rPr>
              <a:t> επάνω σε θεωρήματα βαρύτητας ιδιομορφιών στα πλαίσια </a:t>
            </a:r>
            <a:r>
              <a:rPr lang="el-GR" b="0" i="0" u="none" strike="noStrike" dirty="0" smtClean="0">
                <a:solidFill>
                  <a:srgbClr val="0B0080"/>
                </a:solidFill>
                <a:effectLst/>
                <a:latin typeface="Arial"/>
                <a:hlinkClick r:id="rId7" tooltip="Γενική σχετικότητα"/>
              </a:rPr>
              <a:t>γενικής σχετικότητας</a:t>
            </a:r>
            <a:r>
              <a:rPr lang="el-GR" b="0" i="0" dirty="0" smtClean="0">
                <a:solidFill>
                  <a:srgbClr val="000000"/>
                </a:solidFill>
                <a:effectLst/>
                <a:latin typeface="Arial"/>
              </a:rPr>
              <a:t> και η θεωρητική πρόβλεψη ότι οι </a:t>
            </a:r>
            <a:r>
              <a:rPr lang="el-GR" b="0" i="0" u="none" strike="noStrike" dirty="0" smtClean="0">
                <a:solidFill>
                  <a:srgbClr val="0B0080"/>
                </a:solidFill>
                <a:effectLst/>
                <a:latin typeface="Arial"/>
                <a:hlinkClick r:id="rId8" tooltip="Μαύρη τρύπα"/>
              </a:rPr>
              <a:t>μαύρες τρύπες</a:t>
            </a:r>
            <a:r>
              <a:rPr lang="el-GR" b="0" i="0" dirty="0" smtClean="0">
                <a:solidFill>
                  <a:srgbClr val="000000"/>
                </a:solidFill>
                <a:effectLst/>
                <a:latin typeface="Arial"/>
              </a:rPr>
              <a:t> εκπέμπουν την ακτινοβολία, που συχνά καλείται </a:t>
            </a:r>
            <a:r>
              <a:rPr lang="el-GR" b="0" i="0" u="none" strike="noStrike" dirty="0" smtClean="0">
                <a:solidFill>
                  <a:srgbClr val="A55858"/>
                </a:solidFill>
                <a:effectLst/>
                <a:latin typeface="Arial"/>
                <a:hlinkClick r:id="rId9" tooltip="Ακτινοβολία Χώκινγκ (δεν έχει γραφτεί ακόμα)"/>
              </a:rPr>
              <a:t>ακτινοβολία </a:t>
            </a:r>
            <a:r>
              <a:rPr lang="el-GR" b="0" i="0" u="none" strike="noStrike" dirty="0" err="1" smtClean="0">
                <a:solidFill>
                  <a:srgbClr val="A55858"/>
                </a:solidFill>
                <a:effectLst/>
                <a:latin typeface="Arial"/>
                <a:hlinkClick r:id="rId9" tooltip="Ακτινοβολία Χώκινγκ (δεν έχει γραφτεί ακόμα)"/>
              </a:rPr>
              <a:t>Χώκινγκ</a:t>
            </a:r>
            <a:r>
              <a:rPr lang="el-GR" b="0" i="0" dirty="0" smtClean="0">
                <a:solidFill>
                  <a:srgbClr val="000000"/>
                </a:solidFill>
                <a:effectLst/>
                <a:latin typeface="Arial"/>
              </a:rPr>
              <a:t>. O Χόκινγκ ήταν ο πρώτος που εξέθεσε μια κοσμολογία που εξηγήθηκε από μια ένωση της γενική θεωρία της σχετικότητας και της κβαντικής μηχανικής. Είναι φωνητικός υποστηρικτής της ερμηνείας πολλών κόσμων της κβαντικής μηχανικής.</a:t>
            </a:r>
          </a:p>
          <a:p>
            <a:pPr algn="l"/>
            <a:r>
              <a:rPr lang="el-GR" b="0" i="0" dirty="0" smtClean="0">
                <a:solidFill>
                  <a:srgbClr val="000000"/>
                </a:solidFill>
                <a:effectLst/>
                <a:latin typeface="Arial"/>
              </a:rPr>
              <a:t>Είναι Επίτιμος Συνεργάτης της Βασιλικής Κοινωνίας των Τεχνών, ισόβιο μέλος στην Επισκοπική Ακαδημία Επιστημών, και λήπτης του Προεδρικού μεταλλίου της Ελευθερίας, το υψηλότερο πολιτικό βραβείο στις Ηνωμένες Πολιτείες. Ο </a:t>
            </a:r>
            <a:r>
              <a:rPr lang="el-GR" b="0" i="0" dirty="0" err="1" smtClean="0">
                <a:solidFill>
                  <a:srgbClr val="000000"/>
                </a:solidFill>
                <a:effectLst/>
                <a:latin typeface="Arial"/>
              </a:rPr>
              <a:t>Χώκινγκ</a:t>
            </a:r>
            <a:r>
              <a:rPr lang="el-GR" b="0" i="0" dirty="0" smtClean="0">
                <a:solidFill>
                  <a:srgbClr val="000000"/>
                </a:solidFill>
                <a:effectLst/>
                <a:latin typeface="Arial"/>
              </a:rPr>
              <a:t> ήταν Καθηγητής Μαθηματικών στο </a:t>
            </a:r>
            <a:r>
              <a:rPr lang="el-GR" b="0" i="0" u="none" strike="noStrike" dirty="0" smtClean="0">
                <a:solidFill>
                  <a:srgbClr val="A55858"/>
                </a:solidFill>
                <a:effectLst/>
                <a:latin typeface="Arial"/>
                <a:hlinkClick r:id="rId10" tooltip="Πανεπιστήμιο του Κείμπριτζ (δεν έχει γραφτεί ακόμα)"/>
              </a:rPr>
              <a:t>πανεπιστήμιο του </a:t>
            </a:r>
            <a:r>
              <a:rPr lang="el-GR" b="0" i="0" u="none" strike="noStrike" dirty="0" err="1" smtClean="0">
                <a:solidFill>
                  <a:srgbClr val="A55858"/>
                </a:solidFill>
                <a:effectLst/>
                <a:latin typeface="Arial"/>
                <a:hlinkClick r:id="rId10" tooltip="Πανεπιστήμιο του Κείμπριτζ (δεν έχει γραφτεί ακόμα)"/>
              </a:rPr>
              <a:t>Κείμπριτζ</a:t>
            </a:r>
            <a:r>
              <a:rPr lang="el-GR" b="0" i="0" dirty="0" smtClean="0">
                <a:solidFill>
                  <a:srgbClr val="000000"/>
                </a:solidFill>
                <a:effectLst/>
                <a:latin typeface="Arial"/>
              </a:rPr>
              <a:t> μεταξύ 1979 και 2009.</a:t>
            </a:r>
          </a:p>
        </p:txBody>
      </p:sp>
      <p:pic>
        <p:nvPicPr>
          <p:cNvPr id="4" name="Εικόνα 3" descr="C:\Users\student.USER-8\Desktop\ΔΗΜΟΤΙΚΟ\2θ\th.jpg"/>
          <p:cNvPicPr/>
          <p:nvPr/>
        </p:nvPicPr>
        <p:blipFill>
          <a:blip r:embed="rId11">
            <a:extLst>
              <a:ext uri="{28A0092B-C50C-407E-A947-70E740481C1C}">
                <a14:useLocalDpi xmlns:a14="http://schemas.microsoft.com/office/drawing/2010/main" val="0"/>
              </a:ext>
            </a:extLst>
          </a:blip>
          <a:srcRect/>
          <a:stretch>
            <a:fillRect/>
          </a:stretch>
        </p:blipFill>
        <p:spPr bwMode="auto">
          <a:xfrm>
            <a:off x="9398" y="0"/>
            <a:ext cx="2499995" cy="24669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26" name="Picture 2" descr="Στήβεν Χώκινγκ"/>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6575" y="3266006"/>
            <a:ext cx="2225639" cy="30963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56358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anim calcmode="lin" valueType="num">
                                      <p:cBhvr>
                                        <p:cTn id="8" dur="2000" fill="hold"/>
                                        <p:tgtEl>
                                          <p:spTgt spid="9">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9">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anim calcmode="lin" valueType="num">
                                      <p:cBhvr>
                                        <p:cTn id="13" dur="2000" fill="hold"/>
                                        <p:tgtEl>
                                          <p:spTgt spid="9">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9">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51720" y="116632"/>
            <a:ext cx="7520940" cy="548640"/>
          </a:xfrm>
        </p:spPr>
        <p:txBody>
          <a:bodyPr>
            <a:normAutofit/>
          </a:bodyPr>
          <a:lstStyle/>
          <a:p>
            <a:r>
              <a:rPr lang="el-GR" dirty="0" smtClean="0"/>
              <a:t>Η ΟΙΚΟΓΕΝΕΙΑ ΤΟΥ </a:t>
            </a:r>
            <a:r>
              <a:rPr lang="en-US" dirty="0" err="1"/>
              <a:t>H</a:t>
            </a:r>
            <a:r>
              <a:rPr lang="en-US" dirty="0" err="1" smtClean="0"/>
              <a:t>owkings</a:t>
            </a:r>
            <a:endParaRPr lang="el-GR" dirty="0"/>
          </a:p>
        </p:txBody>
      </p:sp>
      <p:sp>
        <p:nvSpPr>
          <p:cNvPr id="3" name="Θέση περιεχομένου 2"/>
          <p:cNvSpPr>
            <a:spLocks noGrp="1"/>
          </p:cNvSpPr>
          <p:nvPr>
            <p:ph idx="1"/>
          </p:nvPr>
        </p:nvSpPr>
        <p:spPr>
          <a:xfrm>
            <a:off x="1403648" y="1196752"/>
            <a:ext cx="7560840" cy="3672408"/>
          </a:xfrm>
        </p:spPr>
        <p:txBody>
          <a:bodyPr>
            <a:normAutofit/>
          </a:bodyPr>
          <a:lstStyle/>
          <a:p>
            <a:r>
              <a:rPr lang="el-GR" dirty="0">
                <a:solidFill>
                  <a:srgbClr val="C00000"/>
                </a:solidFill>
              </a:rPr>
              <a:t>Ο </a:t>
            </a:r>
            <a:r>
              <a:rPr lang="el-GR" dirty="0" err="1">
                <a:solidFill>
                  <a:srgbClr val="C00000"/>
                </a:solidFill>
              </a:rPr>
              <a:t>Χώκινγκ</a:t>
            </a:r>
            <a:r>
              <a:rPr lang="el-GR" dirty="0">
                <a:solidFill>
                  <a:srgbClr val="C00000"/>
                </a:solidFill>
              </a:rPr>
              <a:t> γεννήθηκε στις 8 Ιανουαρίου 1942 από τον Φρανκ και την </a:t>
            </a:r>
            <a:r>
              <a:rPr lang="el-GR" dirty="0" err="1">
                <a:solidFill>
                  <a:srgbClr val="C00000"/>
                </a:solidFill>
              </a:rPr>
              <a:t>Ίζομπελ</a:t>
            </a:r>
            <a:r>
              <a:rPr lang="el-GR" dirty="0">
                <a:solidFill>
                  <a:srgbClr val="C00000"/>
                </a:solidFill>
              </a:rPr>
              <a:t> Χώκινγκ.</a:t>
            </a:r>
            <a:r>
              <a:rPr lang="el-GR" baseline="30000" dirty="0">
                <a:solidFill>
                  <a:srgbClr val="C00000"/>
                </a:solidFill>
                <a:hlinkClick r:id="rId2"/>
              </a:rPr>
              <a:t>[1]</a:t>
            </a:r>
            <a:r>
              <a:rPr lang="el-GR" baseline="30000" dirty="0">
                <a:solidFill>
                  <a:srgbClr val="C00000"/>
                </a:solidFill>
                <a:hlinkClick r:id="rId3"/>
              </a:rPr>
              <a:t>[2]</a:t>
            </a:r>
            <a:r>
              <a:rPr lang="el-GR" dirty="0">
                <a:solidFill>
                  <a:srgbClr val="C00000"/>
                </a:solidFill>
              </a:rPr>
              <a:t> Παρά τους οικογενειακούς οικονομικούς περιορισμούς, και οι δύο γονείς είχαν σπουδάσει στο </a:t>
            </a:r>
            <a:r>
              <a:rPr lang="el-GR" dirty="0">
                <a:solidFill>
                  <a:srgbClr val="C00000"/>
                </a:solidFill>
                <a:hlinkClick r:id="rId4" tooltip="Πανεπιστήμιο της Οξφόρδης"/>
              </a:rPr>
              <a:t>Πανεπιστήμιο της Οξφόρδης</a:t>
            </a:r>
            <a:r>
              <a:rPr lang="el-GR" dirty="0">
                <a:solidFill>
                  <a:srgbClr val="C00000"/>
                </a:solidFill>
              </a:rPr>
              <a:t>, όπου ο Φρανκ είχε σπουδάσει </a:t>
            </a:r>
            <a:r>
              <a:rPr lang="el-GR" dirty="0">
                <a:solidFill>
                  <a:srgbClr val="C00000"/>
                </a:solidFill>
                <a:hlinkClick r:id="rId5" tooltip="Ιατρική"/>
              </a:rPr>
              <a:t>ιατρική</a:t>
            </a:r>
            <a:r>
              <a:rPr lang="el-GR" dirty="0">
                <a:solidFill>
                  <a:srgbClr val="C00000"/>
                </a:solidFill>
              </a:rPr>
              <a:t> και η </a:t>
            </a:r>
            <a:r>
              <a:rPr lang="el-GR" dirty="0" err="1">
                <a:solidFill>
                  <a:srgbClr val="C00000"/>
                </a:solidFill>
              </a:rPr>
              <a:t>Ίζομπελ</a:t>
            </a:r>
            <a:r>
              <a:rPr lang="el-GR" dirty="0">
                <a:solidFill>
                  <a:srgbClr val="C00000"/>
                </a:solidFill>
              </a:rPr>
              <a:t> </a:t>
            </a:r>
            <a:r>
              <a:rPr lang="el-GR" dirty="0" err="1">
                <a:solidFill>
                  <a:srgbClr val="C00000"/>
                </a:solidFill>
                <a:hlinkClick r:id="rId6" tooltip="Φιλοσοφία"/>
              </a:rPr>
              <a:t>Φιλοσοφία</a:t>
            </a:r>
            <a:r>
              <a:rPr lang="el-GR" dirty="0" err="1">
                <a:solidFill>
                  <a:srgbClr val="C00000"/>
                </a:solidFill>
              </a:rPr>
              <a:t>,</a:t>
            </a:r>
            <a:r>
              <a:rPr lang="el-GR" dirty="0" err="1">
                <a:solidFill>
                  <a:srgbClr val="C00000"/>
                </a:solidFill>
                <a:hlinkClick r:id="rId7" tooltip="Πολιτική"/>
              </a:rPr>
              <a:t>Πολιτική</a:t>
            </a:r>
            <a:r>
              <a:rPr lang="el-GR" dirty="0">
                <a:solidFill>
                  <a:srgbClr val="C00000"/>
                </a:solidFill>
              </a:rPr>
              <a:t> και </a:t>
            </a:r>
            <a:r>
              <a:rPr lang="el-GR" dirty="0">
                <a:solidFill>
                  <a:srgbClr val="C00000"/>
                </a:solidFill>
                <a:hlinkClick r:id="rId8" tooltip="Οικονομικά"/>
              </a:rPr>
              <a:t>Οικονομικά</a:t>
            </a:r>
            <a:r>
              <a:rPr lang="el-GR" dirty="0">
                <a:solidFill>
                  <a:srgbClr val="C00000"/>
                </a:solidFill>
              </a:rPr>
              <a:t>.</a:t>
            </a:r>
            <a:r>
              <a:rPr lang="el-GR" baseline="30000" dirty="0">
                <a:solidFill>
                  <a:srgbClr val="C00000"/>
                </a:solidFill>
                <a:hlinkClick r:id="rId3"/>
              </a:rPr>
              <a:t>[2]</a:t>
            </a:r>
            <a:r>
              <a:rPr lang="el-GR" dirty="0">
                <a:solidFill>
                  <a:srgbClr val="C00000"/>
                </a:solidFill>
              </a:rPr>
              <a:t> Οι δύο συναντήθηκαν αμέσως μετά την αρχή του </a:t>
            </a:r>
            <a:r>
              <a:rPr lang="el-GR" dirty="0">
                <a:solidFill>
                  <a:srgbClr val="C00000"/>
                </a:solidFill>
                <a:hlinkClick r:id="rId9" tooltip="Δεύτερος Παγκόσμιος Πόλεμος"/>
              </a:rPr>
              <a:t>Β΄ Παγκοσμίου πολέμου</a:t>
            </a:r>
            <a:r>
              <a:rPr lang="el-GR" dirty="0">
                <a:solidFill>
                  <a:srgbClr val="C00000"/>
                </a:solidFill>
              </a:rPr>
              <a:t> σε ένα ίδρυμα ιατρικής έρευνας όπου η </a:t>
            </a:r>
            <a:r>
              <a:rPr lang="el-GR" dirty="0" err="1">
                <a:solidFill>
                  <a:srgbClr val="C00000"/>
                </a:solidFill>
              </a:rPr>
              <a:t>Isobel</a:t>
            </a:r>
            <a:r>
              <a:rPr lang="el-GR" dirty="0">
                <a:solidFill>
                  <a:srgbClr val="C00000"/>
                </a:solidFill>
              </a:rPr>
              <a:t> εργαζόταν ως γραμματέας και ο </a:t>
            </a:r>
            <a:r>
              <a:rPr lang="el-GR" dirty="0" err="1">
                <a:solidFill>
                  <a:srgbClr val="C00000"/>
                </a:solidFill>
              </a:rPr>
              <a:t>Frank</a:t>
            </a:r>
            <a:r>
              <a:rPr lang="el-GR" dirty="0">
                <a:solidFill>
                  <a:srgbClr val="C00000"/>
                </a:solidFill>
              </a:rPr>
              <a:t> ως ιατρικός ερευνητής.</a:t>
            </a:r>
            <a:r>
              <a:rPr lang="el-GR" baseline="30000" dirty="0">
                <a:solidFill>
                  <a:srgbClr val="C00000"/>
                </a:solidFill>
                <a:hlinkClick r:id="rId3"/>
              </a:rPr>
              <a:t>[2]</a:t>
            </a:r>
            <a:r>
              <a:rPr lang="el-GR" baseline="30000" dirty="0">
                <a:solidFill>
                  <a:srgbClr val="C00000"/>
                </a:solidFill>
                <a:hlinkClick r:id="rId10"/>
              </a:rPr>
              <a:t>[3]</a:t>
            </a:r>
            <a:r>
              <a:rPr lang="el-GR" dirty="0">
                <a:solidFill>
                  <a:srgbClr val="C00000"/>
                </a:solidFill>
              </a:rPr>
              <a:t> Η οικογένεια </a:t>
            </a:r>
            <a:r>
              <a:rPr lang="el-GR" dirty="0" err="1">
                <a:solidFill>
                  <a:srgbClr val="C00000"/>
                </a:solidFill>
              </a:rPr>
              <a:t>Χώκινγκ</a:t>
            </a:r>
            <a:r>
              <a:rPr lang="el-GR" dirty="0">
                <a:solidFill>
                  <a:srgbClr val="C00000"/>
                </a:solidFill>
              </a:rPr>
              <a:t> έζησε στο </a:t>
            </a:r>
            <a:r>
              <a:rPr lang="el-GR" dirty="0" err="1">
                <a:solidFill>
                  <a:srgbClr val="C00000"/>
                </a:solidFill>
                <a:hlinkClick r:id="rId11" tooltip="Χάιγκεϊτ (δεν έχει γραφτεί ακόμα)"/>
              </a:rPr>
              <a:t>Χάιγκεϊτ</a:t>
            </a:r>
            <a:r>
              <a:rPr lang="el-GR" dirty="0">
                <a:solidFill>
                  <a:srgbClr val="C00000"/>
                </a:solidFill>
              </a:rPr>
              <a:t> αλλά καθώς το </a:t>
            </a:r>
            <a:r>
              <a:rPr lang="el-GR" dirty="0">
                <a:solidFill>
                  <a:srgbClr val="C00000"/>
                </a:solidFill>
                <a:hlinkClick r:id="rId12" tooltip="Λονδίνο"/>
              </a:rPr>
              <a:t>Λονδίνο</a:t>
            </a:r>
            <a:r>
              <a:rPr lang="el-GR" dirty="0">
                <a:solidFill>
                  <a:srgbClr val="C00000"/>
                </a:solidFill>
              </a:rPr>
              <a:t> υφίστατο </a:t>
            </a:r>
            <a:r>
              <a:rPr lang="el-GR" dirty="0">
                <a:solidFill>
                  <a:srgbClr val="C00000"/>
                </a:solidFill>
                <a:hlinkClick r:id="rId13" tooltip="Μάχη της Αγγλίας"/>
              </a:rPr>
              <a:t>συνεχείς αεροπορικές επιδρομές</a:t>
            </a:r>
            <a:r>
              <a:rPr lang="el-GR" dirty="0">
                <a:solidFill>
                  <a:srgbClr val="C00000"/>
                </a:solidFill>
              </a:rPr>
              <a:t> κατά τη διάρκεια του Β΄ Παγκοσμίου Πολέμου, η μητέρα του πήγε στην </a:t>
            </a:r>
            <a:r>
              <a:rPr lang="el-GR" dirty="0">
                <a:solidFill>
                  <a:srgbClr val="C00000"/>
                </a:solidFill>
                <a:hlinkClick r:id="rId14" tooltip="Οξφόρδη"/>
              </a:rPr>
              <a:t>Οξφόρδη</a:t>
            </a:r>
            <a:r>
              <a:rPr lang="el-GR" dirty="0">
                <a:solidFill>
                  <a:srgbClr val="C00000"/>
                </a:solidFill>
              </a:rPr>
              <a:t> για να γεννήσει με μεγαλύτερη ασφάλεια.</a:t>
            </a:r>
            <a:r>
              <a:rPr lang="el-GR" baseline="30000" dirty="0">
                <a:solidFill>
                  <a:srgbClr val="C00000"/>
                </a:solidFill>
                <a:hlinkClick r:id="rId15"/>
              </a:rPr>
              <a:t>[4]</a:t>
            </a:r>
            <a:r>
              <a:rPr lang="el-GR" dirty="0">
                <a:solidFill>
                  <a:srgbClr val="C00000"/>
                </a:solidFill>
              </a:rPr>
              <a:t> Έχει δύο νεότερες αδελφές, την </a:t>
            </a:r>
            <a:r>
              <a:rPr lang="el-GR" dirty="0" err="1">
                <a:solidFill>
                  <a:srgbClr val="C00000"/>
                </a:solidFill>
              </a:rPr>
              <a:t>Φιλίππα</a:t>
            </a:r>
            <a:r>
              <a:rPr lang="el-GR" dirty="0">
                <a:solidFill>
                  <a:srgbClr val="C00000"/>
                </a:solidFill>
              </a:rPr>
              <a:t> και την Μαίρη και έναν υιοθετημένο αδελφό, τον Έντουαρντ.</a:t>
            </a:r>
            <a:r>
              <a:rPr lang="el-GR" baseline="30000" dirty="0">
                <a:solidFill>
                  <a:srgbClr val="C00000"/>
                </a:solidFill>
                <a:hlinkClick r:id="rId16"/>
              </a:rPr>
              <a:t>[5]</a:t>
            </a:r>
            <a:r>
              <a:rPr lang="el-GR" dirty="0">
                <a:solidFill>
                  <a:srgbClr val="C00000"/>
                </a:solidFill>
              </a:rPr>
              <a:t> Ο </a:t>
            </a:r>
            <a:r>
              <a:rPr lang="el-GR" dirty="0" err="1">
                <a:solidFill>
                  <a:srgbClr val="C00000"/>
                </a:solidFill>
              </a:rPr>
              <a:t>Χώκινγκ</a:t>
            </a:r>
            <a:r>
              <a:rPr lang="el-GR" dirty="0">
                <a:solidFill>
                  <a:srgbClr val="C00000"/>
                </a:solidFill>
              </a:rPr>
              <a:t> άρχισε την εκπαίδευσή του στο </a:t>
            </a:r>
            <a:r>
              <a:rPr lang="el-GR" i="1" dirty="0" err="1">
                <a:solidFill>
                  <a:srgbClr val="C00000"/>
                </a:solidFill>
              </a:rPr>
              <a:t>Byron</a:t>
            </a:r>
            <a:r>
              <a:rPr lang="el-GR" i="1" dirty="0">
                <a:solidFill>
                  <a:srgbClr val="C00000"/>
                </a:solidFill>
              </a:rPr>
              <a:t> </a:t>
            </a:r>
            <a:r>
              <a:rPr lang="el-GR" i="1" dirty="0" err="1">
                <a:solidFill>
                  <a:srgbClr val="C00000"/>
                </a:solidFill>
              </a:rPr>
              <a:t>House</a:t>
            </a:r>
            <a:r>
              <a:rPr lang="el-GR" i="1" dirty="0">
                <a:solidFill>
                  <a:srgbClr val="C00000"/>
                </a:solidFill>
              </a:rPr>
              <a:t> </a:t>
            </a:r>
            <a:r>
              <a:rPr lang="el-GR" i="1" dirty="0" err="1">
                <a:solidFill>
                  <a:srgbClr val="C00000"/>
                </a:solidFill>
              </a:rPr>
              <a:t>School</a:t>
            </a:r>
            <a:r>
              <a:rPr lang="el-GR" dirty="0">
                <a:solidFill>
                  <a:srgbClr val="C00000"/>
                </a:solidFill>
              </a:rPr>
              <a:t>, κατηγόρησε αργότερα τις "προοδευτικές μεθόδους του" για την αποτυχία του να μάθει να διαβάζει ενώ ήταν στο σχολείο.</a:t>
            </a:r>
            <a:r>
              <a:rPr lang="el-GR" baseline="30000" dirty="0">
                <a:solidFill>
                  <a:srgbClr val="C00000"/>
                </a:solidFill>
                <a:hlinkClick r:id="rId17"/>
              </a:rPr>
              <a:t>[6]</a:t>
            </a:r>
            <a:endParaRPr lang="el-GR" dirty="0">
              <a:solidFill>
                <a:srgbClr val="C00000"/>
              </a:solidFill>
            </a:endParaRPr>
          </a:p>
          <a:p>
            <a:endParaRPr lang="el-GR" dirty="0"/>
          </a:p>
        </p:txBody>
      </p:sp>
    </p:spTree>
    <p:extLst>
      <p:ext uri="{BB962C8B-B14F-4D97-AF65-F5344CB8AC3E}">
        <p14:creationId xmlns:p14="http://schemas.microsoft.com/office/powerpoint/2010/main" val="19270960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5746 0.0458 C 0.16198 0.0458 0.34063 0.16054 0.34063 0.30211 C 0.34063 0.44414 0.16198 0.5598 -0.05746 0.5598 C -0.27708 0.5598 -0.45486 0.44414 -0.45486 0.30211 C -0.45486 0.16054 -0.27708 0.0458 -0.05746 0.0458 Z " pathEditMode="relative" rAng="0" ptsTypes="fffff">
                                      <p:cBhvr>
                                        <p:cTn id="6" dur="2000" fill="hold"/>
                                        <p:tgtEl>
                                          <p:spTgt spid="3">
                                            <p:txEl>
                                              <p:pRg st="0" end="0"/>
                                            </p:txEl>
                                          </p:spTgt>
                                        </p:tgtEl>
                                        <p:attrNameLst>
                                          <p:attrName>ppt_x</p:attrName>
                                          <p:attrName>ppt_y</p:attrName>
                                        </p:attrNameLst>
                                      </p:cBhvr>
                                      <p:rCtr x="35" y="25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75656" y="404664"/>
            <a:ext cx="7520940" cy="548640"/>
          </a:xfrm>
        </p:spPr>
        <p:txBody>
          <a:bodyPr>
            <a:normAutofit/>
          </a:bodyPr>
          <a:lstStyle/>
          <a:p>
            <a:r>
              <a:rPr lang="el-GR" b="1" dirty="0"/>
              <a:t>Πανεπιστημιακές σπουδές</a:t>
            </a:r>
          </a:p>
        </p:txBody>
      </p:sp>
      <p:sp>
        <p:nvSpPr>
          <p:cNvPr id="3" name="Θέση περιεχομένου 2"/>
          <p:cNvSpPr>
            <a:spLocks noGrp="1"/>
          </p:cNvSpPr>
          <p:nvPr>
            <p:ph idx="1"/>
          </p:nvPr>
        </p:nvSpPr>
        <p:spPr>
          <a:xfrm>
            <a:off x="0" y="1052737"/>
            <a:ext cx="9144000" cy="5805264"/>
          </a:xfrm>
        </p:spPr>
        <p:txBody>
          <a:bodyPr>
            <a:normAutofit/>
          </a:bodyPr>
          <a:lstStyle/>
          <a:p>
            <a:r>
              <a:rPr lang="el-GR" dirty="0"/>
              <a:t> Ο </a:t>
            </a:r>
            <a:r>
              <a:rPr lang="el-GR" dirty="0" err="1"/>
              <a:t>Hawking</a:t>
            </a:r>
            <a:r>
              <a:rPr lang="el-GR" dirty="0"/>
              <a:t> πήγε </a:t>
            </a:r>
            <a:r>
              <a:rPr lang="el-GR" dirty="0">
                <a:hlinkClick r:id="rId3" tooltip="Πανεπιστήμιο της Οξφόρδης"/>
              </a:rPr>
              <a:t>Πανεπιστήμιο της Οξφόρδης</a:t>
            </a:r>
            <a:r>
              <a:rPr lang="el-GR" dirty="0"/>
              <a:t> τον Οκτώβριο του 1959 σε ηλικία 17 ετών</a:t>
            </a:r>
            <a:r>
              <a:rPr lang="el-GR" baseline="30000" dirty="0">
                <a:hlinkClick r:id="rId4"/>
              </a:rPr>
              <a:t>[28]</a:t>
            </a:r>
            <a:r>
              <a:rPr lang="el-GR" dirty="0"/>
              <a:t>. Τους πρώτους 18 μήνες ήταν βαριεστημένος και μόνος: ήταν νεότερος από πολλούς άλλους σπουδαστές, και βρήκε την ακαδημαϊκή εργασία "γελοία εύκολη”.</a:t>
            </a:r>
            <a:r>
              <a:rPr lang="el-GR" baseline="30000" dirty="0">
                <a:hlinkClick r:id="rId5"/>
              </a:rPr>
              <a:t>[29]</a:t>
            </a:r>
            <a:r>
              <a:rPr lang="el-GR" baseline="30000" dirty="0">
                <a:hlinkClick r:id="rId6"/>
              </a:rPr>
              <a:t>[30]</a:t>
            </a:r>
            <a:r>
              <a:rPr lang="el-GR" dirty="0"/>
              <a:t>. Ο </a:t>
            </a:r>
            <a:r>
              <a:rPr lang="el-GR" dirty="0" err="1"/>
              <a:t>Robert</a:t>
            </a:r>
            <a:r>
              <a:rPr lang="el-GR" dirty="0"/>
              <a:t> </a:t>
            </a:r>
            <a:r>
              <a:rPr lang="el-GR" dirty="0" err="1"/>
              <a:t>Berman</a:t>
            </a:r>
            <a:r>
              <a:rPr lang="el-GR" dirty="0"/>
              <a:t> ο δάσκαλος φυσικής του </a:t>
            </a:r>
            <a:r>
              <a:rPr lang="el-GR" dirty="0" err="1"/>
              <a:t>του</a:t>
            </a:r>
            <a:r>
              <a:rPr lang="el-GR" dirty="0"/>
              <a:t> είπε αργότερα, "ήταν μόνο απαραίτητο για αυτόν να ξέρει ότι κάτι θα μπορούσε να γίνει, και θα μπόρεσε να το κάνει χωρίς να κοιτάει να δει πώς οι άλλοι άνθρωποι το έκαναν "</a:t>
            </a:r>
            <a:r>
              <a:rPr lang="el-GR" baseline="30000" dirty="0">
                <a:hlinkClick r:id="rId7"/>
              </a:rPr>
              <a:t>[31]</a:t>
            </a:r>
            <a:r>
              <a:rPr lang="el-GR" dirty="0"/>
              <a:t>. Μια αλλαγή εμφανίστηκε κατά τη διάρκεια του δεύτερου και τρίτου έτους του όταν, σύμφωνα με </a:t>
            </a:r>
            <a:r>
              <a:rPr lang="el-GR" dirty="0" err="1"/>
              <a:t>Berman</a:t>
            </a:r>
            <a:r>
              <a:rPr lang="el-GR" dirty="0"/>
              <a:t>, ο </a:t>
            </a:r>
            <a:r>
              <a:rPr lang="el-GR" dirty="0" err="1"/>
              <a:t>Χώκινγκ</a:t>
            </a:r>
            <a:r>
              <a:rPr lang="el-GR" dirty="0"/>
              <a:t> κατέβαλε περισσότερη προσπάθεια "να είναι ένα από τα αγόρια". Αναπτύχθηκε σε ένα δημοφιλές, ζωηρό και πνευματώδες μέλος του κολεγίου , που ενδιαφέρθηκε για την κλασσική μουσική και την επιστημονική φαντασία.</a:t>
            </a:r>
            <a:r>
              <a:rPr lang="el-GR" baseline="30000" dirty="0">
                <a:hlinkClick r:id="rId4"/>
              </a:rPr>
              <a:t>[28]</a:t>
            </a:r>
            <a:r>
              <a:rPr lang="el-GR" dirty="0"/>
              <a:t>. Μέρος του μετασχηματισμού αυτού προέκυψε από την απόφασή του να συμμετάσχει στη λέσχη βαρκών του κολεγίων, όπου αυτός έκανε πηδάλιο σε μια ομάδα κωπηλασίας.</a:t>
            </a:r>
            <a:r>
              <a:rPr lang="el-GR" baseline="30000" dirty="0">
                <a:hlinkClick r:id="rId8"/>
              </a:rPr>
              <a:t>[32]</a:t>
            </a:r>
            <a:r>
              <a:rPr lang="el-GR" baseline="30000" dirty="0">
                <a:hlinkClick r:id="rId9"/>
              </a:rPr>
              <a:t>[33]</a:t>
            </a:r>
            <a:r>
              <a:rPr lang="el-GR" dirty="0"/>
              <a:t>. Ο προπονητής της κωπηλασίας στο χρόνο σημείωσε ότι ο </a:t>
            </a:r>
            <a:r>
              <a:rPr lang="el-GR" dirty="0" err="1"/>
              <a:t>Χώκινγκ</a:t>
            </a:r>
            <a:r>
              <a:rPr lang="el-GR" dirty="0"/>
              <a:t> καλλιέργησε μια εικόνα παράτολμου, οδηγώντας το πλήρωμά του στις επικίνδυνες διαδρομές που οδήγησαν σε χαλασμένες βάρκες.</a:t>
            </a:r>
            <a:r>
              <a:rPr lang="el-GR" baseline="30000" dirty="0">
                <a:hlinkClick r:id="rId10"/>
              </a:rPr>
              <a:t>[34]</a:t>
            </a:r>
            <a:r>
              <a:rPr lang="el-GR" baseline="30000" dirty="0">
                <a:hlinkClick r:id="rId11"/>
              </a:rPr>
              <a:t>[35</a:t>
            </a:r>
            <a:r>
              <a:rPr lang="el-GR" baseline="30000" dirty="0" smtClean="0">
                <a:hlinkClick r:id="rId11"/>
              </a:rPr>
              <a:t>]</a:t>
            </a:r>
            <a:endParaRPr lang="el-GR" dirty="0"/>
          </a:p>
        </p:txBody>
      </p:sp>
    </p:spTree>
    <p:extLst>
      <p:ext uri="{BB962C8B-B14F-4D97-AF65-F5344CB8AC3E}">
        <p14:creationId xmlns:p14="http://schemas.microsoft.com/office/powerpoint/2010/main" val="300632780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V="1">
            <a:off x="10836696" y="11421888"/>
            <a:ext cx="45719" cy="171440"/>
          </a:xfrm>
        </p:spPr>
        <p:txBody>
          <a:bodyPr/>
          <a:lstStyle/>
          <a:p>
            <a:endParaRPr lang="el-GR" dirty="0"/>
          </a:p>
        </p:txBody>
      </p:sp>
      <p:sp>
        <p:nvSpPr>
          <p:cNvPr id="3" name="Θέση περιεχομένου 2"/>
          <p:cNvSpPr>
            <a:spLocks noGrp="1"/>
          </p:cNvSpPr>
          <p:nvPr>
            <p:ph idx="1"/>
          </p:nvPr>
        </p:nvSpPr>
        <p:spPr>
          <a:xfrm>
            <a:off x="611560" y="188640"/>
            <a:ext cx="7520940" cy="4560620"/>
          </a:xfrm>
        </p:spPr>
        <p:txBody>
          <a:bodyPr>
            <a:normAutofit fontScale="92500"/>
          </a:bodyPr>
          <a:lstStyle/>
          <a:p>
            <a:endParaRPr lang="el-GR" dirty="0"/>
          </a:p>
          <a:p>
            <a:r>
              <a:rPr lang="el-GR" dirty="0"/>
              <a:t>Ο </a:t>
            </a:r>
            <a:r>
              <a:rPr lang="el-GR" dirty="0" err="1"/>
              <a:t>Χώκινγκ</a:t>
            </a:r>
            <a:r>
              <a:rPr lang="el-GR" dirty="0"/>
              <a:t> έχει υπολογίσει ότι μελέτησε περίπου 1000 ώρες κατά τη διάρκεια των τριών ετών του στην Οξφόρδη. Αυτές οι μη εντυπωσιακές συνήθειες μελέτης έκαναν το κάθισμα στις τελικές εξετάσεις του μια πρόκληση, και αποφάσισε να απαντήσει μόνο </a:t>
            </a:r>
            <a:r>
              <a:rPr lang="el-GR" dirty="0">
                <a:hlinkClick r:id="rId2" tooltip="Θεωρητικές ερωτήσεις φυσικής (δεν έχει γραφτεί ακόμα)"/>
              </a:rPr>
              <a:t>θεωρητικές ερωτήσεις φυσικής</a:t>
            </a:r>
            <a:r>
              <a:rPr lang="el-GR" dirty="0"/>
              <a:t> παρά εκείνες που απαιτούσαν την πραγματική γνώση. Ο </a:t>
            </a:r>
            <a:r>
              <a:rPr lang="el-GR" dirty="0">
                <a:hlinkClick r:id="rId3" tooltip="Πρώτης τάξεως βαθμός τιμών (δεν έχει γραφτεί ακόμα)"/>
              </a:rPr>
              <a:t>πρώτης τάξεως βαθμός τιμών</a:t>
            </a:r>
            <a:r>
              <a:rPr lang="el-GR" dirty="0"/>
              <a:t> ήταν ένας όρος της αποδοχής για την προγραμματισμένη μεταπτυχιακή μελέτη του στην κοσμολογία στο Πανεπιστήμιο του Κέμπριτζ.</a:t>
            </a:r>
            <a:r>
              <a:rPr lang="el-GR" baseline="30000" dirty="0">
                <a:hlinkClick r:id="rId4"/>
              </a:rPr>
              <a:t>[36]</a:t>
            </a:r>
            <a:r>
              <a:rPr lang="el-GR" baseline="30000" dirty="0">
                <a:hlinkClick r:id="rId5"/>
              </a:rPr>
              <a:t>[37]</a:t>
            </a:r>
            <a:r>
              <a:rPr lang="el-GR" dirty="0"/>
              <a:t> Ανήσυχος, κοιμήθηκε λίγο τη νύχτα πριν από τις εξετάσεις και το τελικό αποτέλεσμα ήταν στη διαχωριστική γραμμή μεταξύ πρώτης και δεύτερης κατηγορίας τιμών , που κάνουν το </a:t>
            </a:r>
            <a:r>
              <a:rPr lang="el-GR" dirty="0">
                <a:hlinkClick r:id="rId6" tooltip="Ζήτω (δεν έχει γραφτεί ακόμα)"/>
              </a:rPr>
              <a:t>ζήτω</a:t>
            </a:r>
            <a:r>
              <a:rPr lang="el-GR" dirty="0"/>
              <a:t> απαραίτητο.</a:t>
            </a:r>
            <a:r>
              <a:rPr lang="el-GR" baseline="30000" dirty="0">
                <a:hlinkClick r:id="rId5"/>
              </a:rPr>
              <a:t>[37]</a:t>
            </a:r>
            <a:r>
              <a:rPr lang="el-GR" baseline="30000" dirty="0">
                <a:hlinkClick r:id="rId7"/>
              </a:rPr>
              <a:t>[38]</a:t>
            </a:r>
            <a:r>
              <a:rPr lang="el-GR" dirty="0"/>
              <a:t>. Ο </a:t>
            </a:r>
            <a:r>
              <a:rPr lang="el-GR" dirty="0" err="1"/>
              <a:t>Χώκινγκ</a:t>
            </a:r>
            <a:r>
              <a:rPr lang="el-GR" dirty="0"/>
              <a:t> ανησυχούσε για το ότι αντιμετωπίστηκε ως οκνηρός και δύσκολος σπουδαστής, έτσι όταν κλήθηκε στην προφορική εξέταση να περιγράψει τα μελλοντικά του σχέδιά του απάντησε: "εάν μου απονείμετε έναν πρώτο τίτλο, θα πάω στο Κέμπριτζ. Εάν λάβω ένα δεύτερο, θα μείνω στην Οξφόρδη, έτσι αναμένω ότι θα μου δώσετε έναν πρώτο.</a:t>
            </a:r>
            <a:r>
              <a:rPr lang="el-GR" baseline="30000" dirty="0">
                <a:hlinkClick r:id="rId5"/>
              </a:rPr>
              <a:t>[37]</a:t>
            </a:r>
            <a:r>
              <a:rPr lang="el-GR" baseline="30000" dirty="0">
                <a:hlinkClick r:id="rId8"/>
              </a:rPr>
              <a:t>[39]</a:t>
            </a:r>
            <a:r>
              <a:rPr lang="el-GR" dirty="0"/>
              <a:t> Κέρδισε υψηλότερο σεβασμό από αυτόν που πίστευε: όπως σχολίασε ο </a:t>
            </a:r>
            <a:r>
              <a:rPr lang="el-GR" dirty="0" err="1"/>
              <a:t>Berman</a:t>
            </a:r>
            <a:r>
              <a:rPr lang="el-GR" dirty="0"/>
              <a:t>, οι εξεταστές "ήταν αρκετά ευφυείς να συνειδητοποιήσουν ότι μιλούσαν σε κάποιο μακράν εξυπνότερο από τους περισσότεροι από αυτούς. </a:t>
            </a:r>
            <a:r>
              <a:rPr lang="el-GR" baseline="30000" dirty="0">
                <a:hlinkClick r:id="rId5"/>
              </a:rPr>
              <a:t>[37]</a:t>
            </a:r>
            <a:r>
              <a:rPr lang="el-GR" dirty="0"/>
              <a:t> Αφού έλαβε έναν πρώτης τάξεως βαθμό, και μετά από ένα ταξίδι στο </a:t>
            </a:r>
            <a:r>
              <a:rPr lang="el-GR" dirty="0">
                <a:hlinkClick r:id="rId9" tooltip="Ιράν"/>
              </a:rPr>
              <a:t>Ιράν</a:t>
            </a:r>
            <a:r>
              <a:rPr lang="el-GR" dirty="0"/>
              <a:t> με έναν φίλο του, άρχισε τη μεταπτυχιακή του εργασία στο </a:t>
            </a:r>
            <a:r>
              <a:rPr lang="el-GR" dirty="0" err="1">
                <a:hlinkClick r:id="rId10" tooltip="Trinity Hall (δεν έχει γραφτεί ακόμα)"/>
              </a:rPr>
              <a:t>Trinity</a:t>
            </a:r>
            <a:r>
              <a:rPr lang="el-GR" dirty="0">
                <a:hlinkClick r:id="rId10" tooltip="Trinity Hall (δεν έχει γραφτεί ακόμα)"/>
              </a:rPr>
              <a:t> </a:t>
            </a:r>
            <a:r>
              <a:rPr lang="el-GR" dirty="0" err="1">
                <a:hlinkClick r:id="rId10" tooltip="Trinity Hall (δεν έχει γραφτεί ακόμα)"/>
              </a:rPr>
              <a:t>Hall</a:t>
            </a:r>
            <a:r>
              <a:rPr lang="el-GR" dirty="0"/>
              <a:t> του Κέμπριτζ τον Οκτώβριο του 1962</a:t>
            </a:r>
          </a:p>
        </p:txBody>
      </p:sp>
    </p:spTree>
    <p:extLst>
      <p:ext uri="{BB962C8B-B14F-4D97-AF65-F5344CB8AC3E}">
        <p14:creationId xmlns:p14="http://schemas.microsoft.com/office/powerpoint/2010/main" val="126910911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548640"/>
          </a:xfrm>
        </p:spPr>
        <p:txBody>
          <a:bodyPr/>
          <a:lstStyle/>
          <a:p>
            <a:endParaRPr lang="el-GR" dirty="0"/>
          </a:p>
        </p:txBody>
      </p:sp>
      <p:sp>
        <p:nvSpPr>
          <p:cNvPr id="3" name="Θέση περιεχομένου 2"/>
          <p:cNvSpPr>
            <a:spLocks noGrp="1"/>
          </p:cNvSpPr>
          <p:nvPr>
            <p:ph idx="1"/>
          </p:nvPr>
        </p:nvSpPr>
        <p:spPr>
          <a:xfrm>
            <a:off x="755576" y="1052736"/>
            <a:ext cx="7520940" cy="3579849"/>
          </a:xfrm>
        </p:spPr>
        <p:txBody>
          <a:bodyPr>
            <a:normAutofit fontScale="85000" lnSpcReduction="10000"/>
          </a:bodyPr>
          <a:lstStyle/>
          <a:p>
            <a:r>
              <a:rPr lang="el-GR" dirty="0"/>
              <a:t>Στον τομέα της φυσικής, από το 2003,είναι αυξανόμενη η ομοφωνία ότι ο </a:t>
            </a:r>
            <a:r>
              <a:rPr lang="el-GR" dirty="0" err="1"/>
              <a:t>Hawking</a:t>
            </a:r>
            <a:r>
              <a:rPr lang="el-GR" dirty="0"/>
              <a:t> είχε άδικο για την απώλεια των πληροφοριών σε μια μαύρη τρύπα. </a:t>
            </a:r>
            <a:r>
              <a:rPr lang="el-GR" baseline="30000" dirty="0">
                <a:hlinkClick r:id="rId2"/>
              </a:rPr>
              <a:t>[188]</a:t>
            </a:r>
            <a:r>
              <a:rPr lang="el-GR" dirty="0"/>
              <a:t> Σε μια διάλεξη του το 2004 στο Δουβλίνο, ο φυσικός παραδέχθηκε το στοίχημά του με τον </a:t>
            </a:r>
            <a:r>
              <a:rPr lang="el-GR" dirty="0" err="1"/>
              <a:t>Preskill</a:t>
            </a:r>
            <a:r>
              <a:rPr lang="el-GR" dirty="0"/>
              <a:t> το 1997, αλλά περιέγραψε τη δική του, κάπως αμφισβητούμενη λύση στο πρόβλημα του παραδόξου των πληροφοριών ,που αφορούν τη δυνατότητα στις μαύρες τρύπες να έχουν περισσότερες από μία </a:t>
            </a:r>
            <a:r>
              <a:rPr lang="el-GR" dirty="0">
                <a:hlinkClick r:id="rId3" tooltip="Τοπολογία"/>
              </a:rPr>
              <a:t>τοπολογία</a:t>
            </a:r>
            <a:r>
              <a:rPr lang="el-GR" dirty="0"/>
              <a:t>. </a:t>
            </a:r>
            <a:r>
              <a:rPr lang="el-GR" baseline="30000" dirty="0">
                <a:hlinkClick r:id="rId4"/>
              </a:rPr>
              <a:t>[189]</a:t>
            </a:r>
            <a:r>
              <a:rPr lang="el-GR" baseline="30000" dirty="0">
                <a:hlinkClick r:id="rId5"/>
              </a:rPr>
              <a:t>[190]</a:t>
            </a:r>
            <a:r>
              <a:rPr lang="el-GR" dirty="0"/>
              <a:t> Στο έγγραφο του 2005 που δημοσίευσε για το θέμα, υποστήριξε ότι το παράδοξο των πληροφοριών που εξηγήθηκε εξετάζοντας όλες τις εναλλακτικές ιστορίες συμπάντων, με απώλεια πληροφοριών σε εκείνες με τις μαύρες τρύπες που ακυρώνονται σε σχέση με εκείνες χωρίς απώλεια. </a:t>
            </a:r>
            <a:r>
              <a:rPr lang="el-GR" baseline="30000" dirty="0">
                <a:hlinkClick r:id="rId6"/>
              </a:rPr>
              <a:t>[191]</a:t>
            </a:r>
            <a:r>
              <a:rPr lang="el-GR" dirty="0"/>
              <a:t> </a:t>
            </a:r>
            <a:r>
              <a:rPr lang="el-GR" baseline="30000" dirty="0">
                <a:hlinkClick r:id="rId7"/>
              </a:rPr>
              <a:t>[192]</a:t>
            </a:r>
            <a:r>
              <a:rPr lang="el-GR" dirty="0"/>
              <a:t> Στο πλαίσιο μιας άλλης μακροχρόνιας επιστημονικής διαμάχης, ο </a:t>
            </a:r>
            <a:r>
              <a:rPr lang="el-GR" dirty="0" err="1"/>
              <a:t>Hawking</a:t>
            </a:r>
            <a:r>
              <a:rPr lang="el-GR" dirty="0"/>
              <a:t> εμφατικά υποστήριξε, και στοιχημάτισε, ότι το </a:t>
            </a:r>
            <a:r>
              <a:rPr lang="el-GR" dirty="0" err="1">
                <a:hlinkClick r:id="rId8" tooltip="Higgs Boson (δεν έχει γραφτεί ακόμα)"/>
              </a:rPr>
              <a:t>Higgs</a:t>
            </a:r>
            <a:r>
              <a:rPr lang="el-GR" dirty="0">
                <a:hlinkClick r:id="rId8" tooltip="Higgs Boson (δεν έχει γραφτεί ακόμα)"/>
              </a:rPr>
              <a:t> </a:t>
            </a:r>
            <a:r>
              <a:rPr lang="el-GR" dirty="0" err="1">
                <a:hlinkClick r:id="rId8" tooltip="Higgs Boson (δεν έχει γραφτεί ακόμα)"/>
              </a:rPr>
              <a:t>Boson</a:t>
            </a:r>
            <a:r>
              <a:rPr lang="el-GR" dirty="0"/>
              <a:t> δεν θα βρεθεί ποτέ.</a:t>
            </a:r>
            <a:r>
              <a:rPr lang="el-GR" baseline="30000" dirty="0">
                <a:hlinkClick r:id="rId9"/>
              </a:rPr>
              <a:t>[193]</a:t>
            </a:r>
            <a:r>
              <a:rPr lang="el-GR" dirty="0"/>
              <a:t> Το σωματίδιο, προτείνεται να υπάρχει ως μέρος της θεωρίας </a:t>
            </a:r>
            <a:r>
              <a:rPr lang="el-GR" dirty="0">
                <a:hlinkClick r:id="rId10" tooltip="Πεδίο Higgs (δεν έχει γραφτεί ακόμα)"/>
              </a:rPr>
              <a:t>πεδίου </a:t>
            </a:r>
            <a:r>
              <a:rPr lang="el-GR" dirty="0" err="1">
                <a:hlinkClick r:id="rId10" tooltip="Πεδίο Higgs (δεν έχει γραφτεί ακόμα)"/>
              </a:rPr>
              <a:t>Higgs</a:t>
            </a:r>
            <a:r>
              <a:rPr lang="el-GR" dirty="0"/>
              <a:t> από τον </a:t>
            </a:r>
            <a:r>
              <a:rPr lang="el-GR" dirty="0" err="1">
                <a:hlinkClick r:id="rId11" tooltip="Peter Higgs (δεν έχει γραφτεί ακόμα)"/>
              </a:rPr>
              <a:t>Peter</a:t>
            </a:r>
            <a:r>
              <a:rPr lang="el-GR" dirty="0">
                <a:hlinkClick r:id="rId11" tooltip="Peter Higgs (δεν έχει γραφτεί ακόμα)"/>
              </a:rPr>
              <a:t> </a:t>
            </a:r>
            <a:r>
              <a:rPr lang="el-GR" dirty="0" err="1">
                <a:hlinkClick r:id="rId11" tooltip="Peter Higgs (δεν έχει γραφτεί ακόμα)"/>
              </a:rPr>
              <a:t>Higgs</a:t>
            </a:r>
            <a:r>
              <a:rPr lang="el-GR" dirty="0"/>
              <a:t> το 1964, ανακαλύφθηκε με την έλευση του </a:t>
            </a:r>
            <a:r>
              <a:rPr lang="el-GR" dirty="0" err="1">
                <a:hlinkClick r:id="rId12" tooltip="Fermilab (δεν έχει γραφτεί ακόμα)"/>
              </a:rPr>
              <a:t>Fermilab</a:t>
            </a:r>
            <a:r>
              <a:rPr lang="el-GR" dirty="0"/>
              <a:t> κοντά στο </a:t>
            </a:r>
            <a:r>
              <a:rPr lang="el-GR" dirty="0">
                <a:hlinkClick r:id="rId13" tooltip="Σικάγο"/>
              </a:rPr>
              <a:t>Σικάγο</a:t>
            </a:r>
            <a:r>
              <a:rPr lang="el-GR" dirty="0"/>
              <a:t> και του </a:t>
            </a:r>
            <a:r>
              <a:rPr lang="el-GR" dirty="0" err="1">
                <a:hlinkClick r:id="rId14" tooltip="Large Electron Positron (δεν έχει γραφτεί ακόμα)"/>
              </a:rPr>
              <a:t>Large</a:t>
            </a:r>
            <a:r>
              <a:rPr lang="el-GR" dirty="0">
                <a:hlinkClick r:id="rId14" tooltip="Large Electron Positron (δεν έχει γραφτεί ακόμα)"/>
              </a:rPr>
              <a:t> </a:t>
            </a:r>
            <a:r>
              <a:rPr lang="el-GR" dirty="0" err="1">
                <a:hlinkClick r:id="rId14" tooltip="Large Electron Positron (δεν έχει γραφτεί ακόμα)"/>
              </a:rPr>
              <a:t>Electron</a:t>
            </a:r>
            <a:r>
              <a:rPr lang="el-GR" dirty="0">
                <a:hlinkClick r:id="rId14" tooltip="Large Electron Positron (δεν έχει γραφτεί ακόμα)"/>
              </a:rPr>
              <a:t> </a:t>
            </a:r>
            <a:r>
              <a:rPr lang="el-GR" dirty="0" err="1">
                <a:hlinkClick r:id="rId14" tooltip="Large Electron Positron (δεν έχει γραφτεί ακόμα)"/>
              </a:rPr>
              <a:t>Positron</a:t>
            </a:r>
            <a:r>
              <a:rPr lang="el-GR" dirty="0"/>
              <a:t> και του </a:t>
            </a:r>
            <a:r>
              <a:rPr lang="el-GR" dirty="0" err="1">
                <a:hlinkClick r:id="rId15" tooltip="Large Hadron Collider (δεν έχει γραφτεί ακόμα)"/>
              </a:rPr>
              <a:t>Large</a:t>
            </a:r>
            <a:r>
              <a:rPr lang="el-GR" dirty="0">
                <a:hlinkClick r:id="rId15" tooltip="Large Hadron Collider (δεν έχει γραφτεί ακόμα)"/>
              </a:rPr>
              <a:t> </a:t>
            </a:r>
            <a:r>
              <a:rPr lang="el-GR" dirty="0" err="1">
                <a:hlinkClick r:id="rId15" tooltip="Large Hadron Collider (δεν έχει γραφτεί ακόμα)"/>
              </a:rPr>
              <a:t>Hadron</a:t>
            </a:r>
            <a:r>
              <a:rPr lang="el-GR" dirty="0">
                <a:hlinkClick r:id="rId15" tooltip="Large Hadron Collider (δεν έχει γραφτεί ακόμα)"/>
              </a:rPr>
              <a:t> </a:t>
            </a:r>
            <a:r>
              <a:rPr lang="el-GR" dirty="0" err="1">
                <a:hlinkClick r:id="rId15" tooltip="Large Hadron Collider (δεν έχει γραφτεί ακόμα)"/>
              </a:rPr>
              <a:t>Collider</a:t>
            </a:r>
            <a:r>
              <a:rPr lang="el-GR" dirty="0"/>
              <a:t> στο </a:t>
            </a:r>
            <a:r>
              <a:rPr lang="el-GR" dirty="0">
                <a:hlinkClick r:id="rId16" tooltip="CERN"/>
              </a:rPr>
              <a:t>CERN</a:t>
            </a:r>
            <a:r>
              <a:rPr lang="el-GR" dirty="0"/>
              <a:t>. </a:t>
            </a:r>
            <a:r>
              <a:rPr lang="el-GR" baseline="30000" dirty="0">
                <a:hlinkClick r:id="rId17"/>
              </a:rPr>
              <a:t>[194]</a:t>
            </a:r>
            <a:r>
              <a:rPr lang="el-GR" dirty="0"/>
              <a:t> Ο </a:t>
            </a:r>
            <a:r>
              <a:rPr lang="el-GR" dirty="0" err="1"/>
              <a:t>Hawking</a:t>
            </a:r>
            <a:r>
              <a:rPr lang="el-GR" dirty="0"/>
              <a:t> και ο </a:t>
            </a:r>
            <a:r>
              <a:rPr lang="el-GR" dirty="0" err="1"/>
              <a:t>Higgs</a:t>
            </a:r>
            <a:r>
              <a:rPr lang="el-GR" dirty="0"/>
              <a:t> ασχολούνται με μια έντονη και δημόσια συζήτηση για το θέμα αυτό το 2002 και ξανά το 2008, με τον </a:t>
            </a:r>
            <a:r>
              <a:rPr lang="el-GR" dirty="0" err="1"/>
              <a:t>Higgs</a:t>
            </a:r>
            <a:r>
              <a:rPr lang="el-GR" dirty="0"/>
              <a:t> να κριτικάρει τη δουλειά του </a:t>
            </a:r>
            <a:r>
              <a:rPr lang="el-GR" dirty="0" err="1"/>
              <a:t>Hawking</a:t>
            </a:r>
            <a:r>
              <a:rPr lang="el-GR" dirty="0"/>
              <a:t> και να παραπονιέται για τον </a:t>
            </a:r>
            <a:r>
              <a:rPr lang="el-GR" dirty="0" err="1"/>
              <a:t>Hawking</a:t>
            </a:r>
            <a:r>
              <a:rPr lang="el-GR" dirty="0"/>
              <a:t> ότι "η διασημότητα του δίνει μια στιγμιαία αξιοπιστία που οι άλλοι δεν έχουν". </a:t>
            </a:r>
            <a:r>
              <a:rPr lang="el-GR" baseline="30000" dirty="0">
                <a:hlinkClick r:id="rId17"/>
              </a:rPr>
              <a:t>[194]</a:t>
            </a:r>
            <a:r>
              <a:rPr lang="el-GR" dirty="0"/>
              <a:t> Το σωματίδιο ανακαλύφθηκε στο CERN, τον Ιούλιο του 2012: ο </a:t>
            </a:r>
            <a:r>
              <a:rPr lang="el-GR" dirty="0" err="1"/>
              <a:t>Hawking</a:t>
            </a:r>
            <a:r>
              <a:rPr lang="el-GR" dirty="0"/>
              <a:t> γρήγορα παραδέχθηκε ότι είχε χάσει το στοίχημά του </a:t>
            </a:r>
            <a:r>
              <a:rPr lang="el-GR" baseline="30000" dirty="0">
                <a:hlinkClick r:id="rId18"/>
              </a:rPr>
              <a:t>[195]</a:t>
            </a:r>
            <a:r>
              <a:rPr lang="el-GR" baseline="30000" dirty="0">
                <a:hlinkClick r:id="rId19"/>
              </a:rPr>
              <a:t>[196]</a:t>
            </a:r>
            <a:r>
              <a:rPr lang="el-GR" dirty="0"/>
              <a:t> και είπε ότι ο </a:t>
            </a:r>
            <a:r>
              <a:rPr lang="el-GR" dirty="0" err="1"/>
              <a:t>Higgs</a:t>
            </a:r>
            <a:r>
              <a:rPr lang="el-GR" dirty="0"/>
              <a:t> θα πρέπει να κερδίσει το </a:t>
            </a:r>
            <a:r>
              <a:rPr lang="el-GR" dirty="0">
                <a:hlinkClick r:id="rId20" tooltip="Βραβείο Νόμπελ στη Φυσική (δεν έχει γραφτεί ακόμα)"/>
              </a:rPr>
              <a:t>βραβείο Νόμπελ στη Φυσική</a:t>
            </a:r>
            <a:r>
              <a:rPr lang="el-GR" baseline="30000" dirty="0">
                <a:hlinkClick r:id="rId21"/>
              </a:rPr>
              <a:t>[197]</a:t>
            </a:r>
            <a:endParaRPr lang="el-GR" dirty="0"/>
          </a:p>
          <a:p>
            <a:endParaRPr lang="el-GR" dirty="0"/>
          </a:p>
        </p:txBody>
      </p:sp>
    </p:spTree>
    <p:extLst>
      <p:ext uri="{BB962C8B-B14F-4D97-AF65-F5344CB8AC3E}">
        <p14:creationId xmlns:p14="http://schemas.microsoft.com/office/powerpoint/2010/main" val="351599647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1043608" y="1124744"/>
            <a:ext cx="7520940" cy="3579849"/>
          </a:xfrm>
        </p:spPr>
        <p:txBody>
          <a:bodyPr>
            <a:normAutofit/>
          </a:bodyPr>
          <a:lstStyle/>
          <a:p>
            <a:r>
              <a:rPr lang="el-GR" dirty="0" smtClean="0"/>
              <a:t>Η επιδείνωση </a:t>
            </a:r>
            <a:r>
              <a:rPr lang="el-GR" dirty="0"/>
              <a:t>της ασθένειας του </a:t>
            </a:r>
            <a:r>
              <a:rPr lang="el-GR" dirty="0" err="1"/>
              <a:t>Hawking</a:t>
            </a:r>
            <a:r>
              <a:rPr lang="el-GR" dirty="0"/>
              <a:t> συνεχίστηκε, και το 2005 άρχισε να επικοινωνεί με συσκευή επικοινωνίας μέσω των κινήσεων των μυών των </a:t>
            </a:r>
            <a:r>
              <a:rPr lang="el-GR" dirty="0" err="1"/>
              <a:t>μαγούλών</a:t>
            </a:r>
            <a:r>
              <a:rPr lang="el-GR" dirty="0"/>
              <a:t> του, </a:t>
            </a:r>
            <a:r>
              <a:rPr lang="el-GR" baseline="30000" dirty="0">
                <a:hlinkClick r:id="rId2"/>
              </a:rPr>
              <a:t>[198]</a:t>
            </a:r>
            <a:r>
              <a:rPr lang="el-GR" baseline="30000" dirty="0">
                <a:hlinkClick r:id="rId3"/>
              </a:rPr>
              <a:t>[199]</a:t>
            </a:r>
            <a:r>
              <a:rPr lang="el-GR" baseline="30000" dirty="0">
                <a:hlinkClick r:id="rId4"/>
              </a:rPr>
              <a:t>[200]</a:t>
            </a:r>
            <a:r>
              <a:rPr lang="el-GR" dirty="0"/>
              <a:t> με ποσοστό περίπου μιας λέξης ανά λεπτό.</a:t>
            </a:r>
            <a:r>
              <a:rPr lang="el-GR" baseline="30000" dirty="0">
                <a:hlinkClick r:id="rId3"/>
              </a:rPr>
              <a:t>[199]</a:t>
            </a:r>
            <a:r>
              <a:rPr lang="el-GR" dirty="0"/>
              <a:t> Με αυτήν την πτώση της υγείας του υπάρχει κίνδυνος να αποκτήσει το </a:t>
            </a:r>
            <a:r>
              <a:rPr lang="el-GR" dirty="0">
                <a:hlinkClick r:id="rId5" tooltip="Σύνδρομο του εγκλεισμού (δεν έχει γραφτεί ακόμα)"/>
              </a:rPr>
              <a:t>σύνδρομο του εγκλεισμού</a:t>
            </a:r>
            <a:r>
              <a:rPr lang="el-GR" dirty="0"/>
              <a:t>, έτσι ο </a:t>
            </a:r>
            <a:r>
              <a:rPr lang="el-GR" dirty="0" err="1"/>
              <a:t>Hawking</a:t>
            </a:r>
            <a:r>
              <a:rPr lang="el-GR" dirty="0"/>
              <a:t> συνεργάζεται με ερευνητές σε συστήματα που θα μπορούσαν να μεταφράσουν τα σχέδια του εγκεφάλου του ή τις εκφράσεις του προσώπου του </a:t>
            </a:r>
            <a:r>
              <a:rPr lang="el-GR" dirty="0" err="1"/>
              <a:t>Hawking</a:t>
            </a:r>
            <a:r>
              <a:rPr lang="el-GR" dirty="0"/>
              <a:t> με ενεργοποιήσεις διακοπτών. [</a:t>
            </a:r>
            <a:r>
              <a:rPr lang="el-GR" baseline="30000" dirty="0">
                <a:hlinkClick r:id="rId6"/>
              </a:rPr>
              <a:t>[159]</a:t>
            </a:r>
            <a:r>
              <a:rPr lang="el-GR" baseline="30000" dirty="0">
                <a:hlinkClick r:id="rId4"/>
              </a:rPr>
              <a:t>[200]</a:t>
            </a:r>
            <a:r>
              <a:rPr lang="el-GR" baseline="30000" dirty="0">
                <a:hlinkClick r:id="rId7"/>
              </a:rPr>
              <a:t>[201]</a:t>
            </a:r>
            <a:r>
              <a:rPr lang="el-GR" dirty="0"/>
              <a:t> Μέχρι το 2009 δεν θα μπορούσε πλέον να οδηγήσει την αναπηρική καρέκλα του μόνος. </a:t>
            </a:r>
            <a:r>
              <a:rPr lang="el-GR" baseline="30000" dirty="0">
                <a:hlinkClick r:id="rId8"/>
              </a:rPr>
              <a:t>[202]</a:t>
            </a:r>
            <a:r>
              <a:rPr lang="el-GR" dirty="0"/>
              <a:t> έχει αυξήσει τις δυσκολίες αναπνοής, που απαιτούν </a:t>
            </a:r>
            <a:r>
              <a:rPr lang="el-GR" dirty="0">
                <a:hlinkClick r:id="rId9" tooltip="Αναπνευστικό μηχάνημα (δεν έχει γραφτεί ακόμα)"/>
              </a:rPr>
              <a:t>αναπνευστικό μηχάνημα</a:t>
            </a:r>
            <a:r>
              <a:rPr lang="el-GR" dirty="0"/>
              <a:t> κατά περιόδους, και έχει νοσηλευθεί αρκετές φορές. </a:t>
            </a:r>
            <a:r>
              <a:rPr lang="el-GR" baseline="30000" dirty="0">
                <a:hlinkClick r:id="rId6"/>
              </a:rPr>
              <a:t>[159]</a:t>
            </a:r>
            <a:r>
              <a:rPr lang="el-GR" dirty="0"/>
              <a:t> Το 2002, μετά από μια ευρεία ψηφοφορία στο Ηνωμένο Βασίλειο, το </a:t>
            </a:r>
            <a:r>
              <a:rPr lang="el-GR" dirty="0">
                <a:hlinkClick r:id="rId10" tooltip="BBC"/>
              </a:rPr>
              <a:t>BBC</a:t>
            </a:r>
            <a:r>
              <a:rPr lang="el-GR" dirty="0"/>
              <a:t> τον συμπεριέλαβε στον κατάλογο με τους </a:t>
            </a:r>
            <a:r>
              <a:rPr lang="el-GR" dirty="0">
                <a:hlinkClick r:id="rId11" tooltip="100 Greatest Britons (δεν έχει γραφτεί ακόμα)"/>
              </a:rPr>
              <a:t>100 </a:t>
            </a:r>
            <a:r>
              <a:rPr lang="el-GR" dirty="0" err="1">
                <a:hlinkClick r:id="rId11" tooltip="100 Greatest Britons (δεν έχει γραφτεί ακόμα)"/>
              </a:rPr>
              <a:t>Greatest</a:t>
            </a:r>
            <a:r>
              <a:rPr lang="el-GR" dirty="0">
                <a:hlinkClick r:id="rId11" tooltip="100 Greatest Britons (δεν έχει γραφτεί ακόμα)"/>
              </a:rPr>
              <a:t> </a:t>
            </a:r>
            <a:r>
              <a:rPr lang="el-GR" dirty="0" err="1">
                <a:hlinkClick r:id="rId11" tooltip="100 Greatest Britons (δεν έχει γραφτεί ακόμα)"/>
              </a:rPr>
              <a:t>Britons</a:t>
            </a:r>
            <a:r>
              <a:rPr lang="el-GR" dirty="0"/>
              <a:t>. </a:t>
            </a:r>
            <a:r>
              <a:rPr lang="el-GR" baseline="30000" dirty="0">
                <a:hlinkClick r:id="rId12"/>
              </a:rPr>
              <a:t>[203]</a:t>
            </a:r>
            <a:r>
              <a:rPr lang="el-GR" dirty="0"/>
              <a:t>Στον </a:t>
            </a:r>
            <a:r>
              <a:rPr lang="el-GR" dirty="0" err="1"/>
              <a:t>Χώκινγκ</a:t>
            </a:r>
            <a:r>
              <a:rPr lang="el-GR" dirty="0"/>
              <a:t> απονεμήθηκε Μετάλλιο </a:t>
            </a:r>
            <a:r>
              <a:rPr lang="el-GR" dirty="0" err="1">
                <a:hlinkClick r:id="rId13" tooltip="Copley (δεν έχει γραφτεί ακόμα)"/>
              </a:rPr>
              <a:t>Copley</a:t>
            </a:r>
            <a:r>
              <a:rPr lang="el-GR" dirty="0"/>
              <a:t> από τη </a:t>
            </a:r>
            <a:r>
              <a:rPr lang="el-GR" dirty="0" err="1">
                <a:hlinkClick r:id="rId14" tooltip="Royal Society (δεν έχει γραφτεί ακόμα)"/>
              </a:rPr>
              <a:t>Royal</a:t>
            </a:r>
            <a:r>
              <a:rPr lang="el-GR" dirty="0">
                <a:hlinkClick r:id="rId14" tooltip="Royal Society (δεν έχει γραφτεί ακόμα)"/>
              </a:rPr>
              <a:t> </a:t>
            </a:r>
            <a:r>
              <a:rPr lang="el-GR" dirty="0" err="1">
                <a:hlinkClick r:id="rId14" tooltip="Royal Society (δεν έχει γραφτεί ακόμα)"/>
              </a:rPr>
              <a:t>Society</a:t>
            </a:r>
            <a:r>
              <a:rPr lang="el-GR" dirty="0"/>
              <a:t> (2006), </a:t>
            </a:r>
            <a:r>
              <a:rPr lang="el-GR" baseline="30000" dirty="0">
                <a:hlinkClick r:id="rId15"/>
              </a:rPr>
              <a:t>[204]</a:t>
            </a:r>
            <a:r>
              <a:rPr lang="el-GR" dirty="0"/>
              <a:t>., </a:t>
            </a:r>
            <a:r>
              <a:rPr lang="el-GR" dirty="0">
                <a:hlinkClick r:id="rId16" tooltip="Προεδρικό μετάλλιο της ελευθερίας (δεν έχει γραφτεί ακόμα)"/>
              </a:rPr>
              <a:t>Προεδρικό μετάλλιο της ελευθερίας</a:t>
            </a:r>
            <a:r>
              <a:rPr lang="el-GR" dirty="0"/>
              <a:t>(2009), </a:t>
            </a:r>
            <a:r>
              <a:rPr lang="el-GR" baseline="30000" dirty="0">
                <a:hlinkClick r:id="rId17"/>
              </a:rPr>
              <a:t>[205]</a:t>
            </a:r>
            <a:r>
              <a:rPr lang="el-GR" baseline="30000" dirty="0">
                <a:hlinkClick r:id="rId18"/>
              </a:rPr>
              <a:t>[206]</a:t>
            </a:r>
            <a:r>
              <a:rPr lang="el-GR" dirty="0"/>
              <a:t> και το </a:t>
            </a:r>
            <a:r>
              <a:rPr lang="el-GR" dirty="0">
                <a:hlinkClick r:id="rId19" tooltip="Βραβείο της Russian Fundamental Physics (δεν έχει γραφτεί ακόμα)"/>
              </a:rPr>
              <a:t>βραβείο της </a:t>
            </a:r>
            <a:r>
              <a:rPr lang="el-GR" dirty="0" err="1">
                <a:hlinkClick r:id="rId19" tooltip="Βραβείο της Russian Fundamental Physics (δεν έχει γραφτεί ακόμα)"/>
              </a:rPr>
              <a:t>Russian</a:t>
            </a:r>
            <a:r>
              <a:rPr lang="el-GR" dirty="0">
                <a:hlinkClick r:id="rId19" tooltip="Βραβείο της Russian Fundamental Physics (δεν έχει γραφτεί ακόμα)"/>
              </a:rPr>
              <a:t> </a:t>
            </a:r>
            <a:r>
              <a:rPr lang="el-GR" dirty="0" err="1">
                <a:hlinkClick r:id="rId19" tooltip="Βραβείο της Russian Fundamental Physics (δεν έχει γραφτεί ακόμα)"/>
              </a:rPr>
              <a:t>Fundamental</a:t>
            </a:r>
            <a:r>
              <a:rPr lang="el-GR" dirty="0">
                <a:hlinkClick r:id="rId19" tooltip="Βραβείο της Russian Fundamental Physics (δεν έχει γραφτεί ακόμα)"/>
              </a:rPr>
              <a:t> </a:t>
            </a:r>
            <a:r>
              <a:rPr lang="el-GR" dirty="0" err="1">
                <a:hlinkClick r:id="rId19" tooltip="Βραβείο της Russian Fundamental Physics (δεν έχει γραφτεί ακόμα)"/>
              </a:rPr>
              <a:t>Physics</a:t>
            </a:r>
            <a:r>
              <a:rPr lang="el-GR" dirty="0"/>
              <a:t> (2012).</a:t>
            </a:r>
            <a:r>
              <a:rPr lang="el-GR" baseline="30000" dirty="0">
                <a:hlinkClick r:id="rId20"/>
              </a:rPr>
              <a:t>[207]</a:t>
            </a:r>
            <a:endParaRPr lang="el-GR" dirty="0"/>
          </a:p>
          <a:p>
            <a:endParaRPr lang="el-GR" dirty="0"/>
          </a:p>
        </p:txBody>
      </p:sp>
    </p:spTree>
    <p:extLst>
      <p:ext uri="{BB962C8B-B14F-4D97-AF65-F5344CB8AC3E}">
        <p14:creationId xmlns:p14="http://schemas.microsoft.com/office/powerpoint/2010/main" val="38058187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827584" y="1124744"/>
            <a:ext cx="7520940" cy="3579849"/>
          </a:xfrm>
        </p:spPr>
        <p:txBody>
          <a:bodyPr>
            <a:normAutofit lnSpcReduction="10000"/>
          </a:bodyPr>
          <a:lstStyle/>
          <a:p>
            <a:r>
              <a:rPr lang="el-GR" dirty="0"/>
              <a:t>Πολλά κτίρια έχουν πάρει το όνομά του, συμπεριλαμβανομένου του </a:t>
            </a:r>
            <a:r>
              <a:rPr lang="el-GR" dirty="0" err="1"/>
              <a:t>Stephen</a:t>
            </a:r>
            <a:r>
              <a:rPr lang="el-GR" dirty="0"/>
              <a:t> W. </a:t>
            </a:r>
            <a:r>
              <a:rPr lang="el-GR" dirty="0" err="1"/>
              <a:t>Hawking</a:t>
            </a:r>
            <a:r>
              <a:rPr lang="el-GR" dirty="0"/>
              <a:t> </a:t>
            </a:r>
            <a:r>
              <a:rPr lang="el-GR" dirty="0" err="1"/>
              <a:t>Science</a:t>
            </a:r>
            <a:r>
              <a:rPr lang="el-GR" dirty="0"/>
              <a:t> </a:t>
            </a:r>
            <a:r>
              <a:rPr lang="el-GR" dirty="0" err="1"/>
              <a:t>Museum</a:t>
            </a:r>
            <a:r>
              <a:rPr lang="el-GR" dirty="0"/>
              <a:t> στο </a:t>
            </a:r>
            <a:r>
              <a:rPr lang="el-GR" dirty="0">
                <a:hlinkClick r:id="rId3" tooltip="Σαν Σαλβαδόρ"/>
              </a:rPr>
              <a:t>Σαν Σαλβαδόρ</a:t>
            </a:r>
            <a:r>
              <a:rPr lang="el-GR" dirty="0"/>
              <a:t>, Ελ Σαλβαδόρ, </a:t>
            </a:r>
            <a:r>
              <a:rPr lang="el-GR" baseline="30000" dirty="0">
                <a:hlinkClick r:id="rId4"/>
              </a:rPr>
              <a:t>[208]</a:t>
            </a:r>
            <a:r>
              <a:rPr lang="el-GR" dirty="0"/>
              <a:t>το </a:t>
            </a:r>
            <a:r>
              <a:rPr lang="el-GR" dirty="0" err="1"/>
              <a:t>Stephen</a:t>
            </a:r>
            <a:r>
              <a:rPr lang="el-GR" dirty="0"/>
              <a:t> </a:t>
            </a:r>
            <a:r>
              <a:rPr lang="el-GR" dirty="0" err="1"/>
              <a:t>Hawking</a:t>
            </a:r>
            <a:r>
              <a:rPr lang="el-GR" dirty="0"/>
              <a:t> </a:t>
            </a:r>
            <a:r>
              <a:rPr lang="el-GR" dirty="0" err="1"/>
              <a:t>Building</a:t>
            </a:r>
            <a:r>
              <a:rPr lang="el-GR" dirty="0"/>
              <a:t> στο </a:t>
            </a:r>
            <a:r>
              <a:rPr lang="el-GR" dirty="0" err="1"/>
              <a:t>Cambridge</a:t>
            </a:r>
            <a:r>
              <a:rPr lang="el-GR" dirty="0"/>
              <a:t>, </a:t>
            </a:r>
            <a:r>
              <a:rPr lang="el-GR" baseline="30000" dirty="0">
                <a:hlinkClick r:id="rId5"/>
              </a:rPr>
              <a:t>[209]</a:t>
            </a:r>
            <a:r>
              <a:rPr lang="el-GR" dirty="0"/>
              <a:t> και το </a:t>
            </a:r>
            <a:r>
              <a:rPr lang="el-GR" dirty="0" err="1">
                <a:hlinkClick r:id="rId6" tooltip="Stephen Hawking Centre (δεν έχει γραφτεί ακόμα)"/>
              </a:rPr>
              <a:t>Stephen</a:t>
            </a:r>
            <a:r>
              <a:rPr lang="el-GR" dirty="0">
                <a:hlinkClick r:id="rId6" tooltip="Stephen Hawking Centre (δεν έχει γραφτεί ακόμα)"/>
              </a:rPr>
              <a:t> </a:t>
            </a:r>
            <a:r>
              <a:rPr lang="el-GR" dirty="0" err="1">
                <a:hlinkClick r:id="rId6" tooltip="Stephen Hawking Centre (δεν έχει γραφτεί ακόμα)"/>
              </a:rPr>
              <a:t>Hawking</a:t>
            </a:r>
            <a:r>
              <a:rPr lang="el-GR" dirty="0">
                <a:hlinkClick r:id="rId6" tooltip="Stephen Hawking Centre (δεν έχει γραφτεί ακόμα)"/>
              </a:rPr>
              <a:t> </a:t>
            </a:r>
            <a:r>
              <a:rPr lang="el-GR" dirty="0" err="1">
                <a:hlinkClick r:id="rId6" tooltip="Stephen Hawking Centre (δεν έχει γραφτεί ακόμα)"/>
              </a:rPr>
              <a:t>Centre</a:t>
            </a:r>
            <a:r>
              <a:rPr lang="el-GR" dirty="0"/>
              <a:t> στο </a:t>
            </a:r>
            <a:r>
              <a:rPr lang="el-GR" dirty="0">
                <a:hlinkClick r:id="rId7" tooltip="Ινστιτούτο Perimeter (δεν έχει γραφτεί ακόμα)"/>
              </a:rPr>
              <a:t>Ινστιτούτο </a:t>
            </a:r>
            <a:r>
              <a:rPr lang="el-GR" dirty="0" err="1">
                <a:hlinkClick r:id="rId7" tooltip="Ινστιτούτο Perimeter (δεν έχει γραφτεί ακόμα)"/>
              </a:rPr>
              <a:t>Perimeter</a:t>
            </a:r>
            <a:r>
              <a:rPr lang="el-GR" dirty="0"/>
              <a:t> στον Καναδά. </a:t>
            </a:r>
            <a:r>
              <a:rPr lang="el-GR" baseline="30000" dirty="0">
                <a:hlinkClick r:id="rId8"/>
              </a:rPr>
              <a:t>[210]</a:t>
            </a:r>
            <a:r>
              <a:rPr lang="el-GR" dirty="0"/>
              <a:t> </a:t>
            </a:r>
            <a:r>
              <a:rPr lang="el-GR" baseline="30000" dirty="0">
                <a:hlinkClick r:id="rId9"/>
              </a:rPr>
              <a:t>[211][211]</a:t>
            </a:r>
            <a:r>
              <a:rPr lang="el-GR" dirty="0"/>
              <a:t> Ταυτόχρονα, δεδομένης της σχέσης του </a:t>
            </a:r>
            <a:r>
              <a:rPr lang="el-GR" dirty="0" err="1"/>
              <a:t>Hawking</a:t>
            </a:r>
            <a:r>
              <a:rPr lang="el-GR" dirty="0"/>
              <a:t> με το χρόνο, παρουσίασε το μηχανικό "</a:t>
            </a:r>
            <a:r>
              <a:rPr lang="el-GR" dirty="0" err="1"/>
              <a:t>Chronophage</a:t>
            </a:r>
            <a:r>
              <a:rPr lang="el-GR" dirty="0"/>
              <a:t>" (ή </a:t>
            </a:r>
            <a:r>
              <a:rPr lang="el-GR" dirty="0" err="1"/>
              <a:t>time</a:t>
            </a:r>
            <a:r>
              <a:rPr lang="el-GR" dirty="0"/>
              <a:t>-</a:t>
            </a:r>
            <a:r>
              <a:rPr lang="el-GR" dirty="0" err="1"/>
              <a:t>eating</a:t>
            </a:r>
            <a:r>
              <a:rPr lang="el-GR" dirty="0"/>
              <a:t>) </a:t>
            </a:r>
            <a:r>
              <a:rPr lang="el-GR" dirty="0" err="1">
                <a:hlinkClick r:id="rId10" tooltip="Corpus Clock (δεν έχει γραφτεί ακόμα)"/>
              </a:rPr>
              <a:t>Corpus</a:t>
            </a:r>
            <a:r>
              <a:rPr lang="el-GR" dirty="0">
                <a:hlinkClick r:id="rId10" tooltip="Corpus Clock (δεν έχει γραφτεί ακόμα)"/>
              </a:rPr>
              <a:t> </a:t>
            </a:r>
            <a:r>
              <a:rPr lang="el-GR" dirty="0" err="1">
                <a:hlinkClick r:id="rId10" tooltip="Corpus Clock (δεν έχει γραφτεί ακόμα)"/>
              </a:rPr>
              <a:t>Clock</a:t>
            </a:r>
            <a:r>
              <a:rPr lang="el-GR" dirty="0"/>
              <a:t> στο </a:t>
            </a:r>
            <a:r>
              <a:rPr lang="el-GR" dirty="0" err="1"/>
              <a:t>Corpus</a:t>
            </a:r>
            <a:r>
              <a:rPr lang="el-GR" dirty="0"/>
              <a:t> </a:t>
            </a:r>
            <a:r>
              <a:rPr lang="el-GR" dirty="0" err="1"/>
              <a:t>Christi</a:t>
            </a:r>
            <a:r>
              <a:rPr lang="el-GR" dirty="0"/>
              <a:t> </a:t>
            </a:r>
            <a:r>
              <a:rPr lang="el-GR" dirty="0" err="1"/>
              <a:t>College</a:t>
            </a:r>
            <a:r>
              <a:rPr lang="el-GR" dirty="0"/>
              <a:t> του </a:t>
            </a:r>
            <a:r>
              <a:rPr lang="el-GR" dirty="0" err="1"/>
              <a:t>Cambridge</a:t>
            </a:r>
            <a:r>
              <a:rPr lang="el-GR" dirty="0"/>
              <a:t> το Σεπτέμβριο του 2008.</a:t>
            </a:r>
            <a:r>
              <a:rPr lang="el-GR" baseline="30000" dirty="0">
                <a:hlinkClick r:id="rId11"/>
              </a:rPr>
              <a:t>[212]</a:t>
            </a:r>
            <a:r>
              <a:rPr lang="el-GR" baseline="30000" dirty="0">
                <a:hlinkClick r:id="rId12"/>
              </a:rPr>
              <a:t>[213]</a:t>
            </a:r>
            <a:endParaRPr lang="el-GR" dirty="0"/>
          </a:p>
          <a:p>
            <a:r>
              <a:rPr lang="el-GR" dirty="0"/>
              <a:t>Όπως απαιτείται από τους κανονισμούς του πανεπιστημίου, </a:t>
            </a:r>
            <a:r>
              <a:rPr lang="el-GR" dirty="0" err="1"/>
              <a:t>Hawking</a:t>
            </a:r>
            <a:r>
              <a:rPr lang="el-GR" dirty="0"/>
              <a:t> αποσύρθηκε ως </a:t>
            </a:r>
            <a:r>
              <a:rPr lang="el-GR" dirty="0" err="1"/>
              <a:t>Lucasian</a:t>
            </a:r>
            <a:r>
              <a:rPr lang="el-GR" dirty="0"/>
              <a:t> </a:t>
            </a:r>
            <a:r>
              <a:rPr lang="el-GR" dirty="0" err="1"/>
              <a:t>Professor</a:t>
            </a:r>
            <a:r>
              <a:rPr lang="el-GR" dirty="0"/>
              <a:t> </a:t>
            </a:r>
            <a:r>
              <a:rPr lang="el-GR" dirty="0" err="1"/>
              <a:t>of</a:t>
            </a:r>
            <a:r>
              <a:rPr lang="el-GR" dirty="0"/>
              <a:t> </a:t>
            </a:r>
            <a:r>
              <a:rPr lang="el-GR" dirty="0" err="1"/>
              <a:t>Mathematics</a:t>
            </a:r>
            <a:r>
              <a:rPr lang="el-GR" dirty="0"/>
              <a:t> το 2009. Παρά τις υποθέσεις ότι θα μπορούσε να εγκαταλείψει το Ηνωμένο Βασίλειο σε ένδειξη διαμαρτυρίας, λόγω περικοπών στις δημόσιες χρηματοδότησης για τη βασική επιστημονική έρευνα, </a:t>
            </a:r>
            <a:r>
              <a:rPr lang="el-GR" baseline="30000" dirty="0">
                <a:hlinkClick r:id="rId13"/>
              </a:rPr>
              <a:t>[214]</a:t>
            </a:r>
            <a:r>
              <a:rPr lang="el-GR" dirty="0"/>
              <a:t> ο </a:t>
            </a:r>
            <a:r>
              <a:rPr lang="el-GR" dirty="0" err="1"/>
              <a:t>Hawking</a:t>
            </a:r>
            <a:r>
              <a:rPr lang="el-GR" dirty="0"/>
              <a:t> συνέχισε να εργάζεται ως διευθυντής ερευνών στο Τμήμα Εφαρμοσμένων Μαθηματικών και Θεωρητικής Φυσικής, και έχει δηλώσει ότι δεν σκοπεύει να αποσυρθεί</a:t>
            </a:r>
          </a:p>
        </p:txBody>
      </p:sp>
    </p:spTree>
    <p:extLst>
      <p:ext uri="{BB962C8B-B14F-4D97-AF65-F5344CB8AC3E}">
        <p14:creationId xmlns:p14="http://schemas.microsoft.com/office/powerpoint/2010/main" val="2196298881"/>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2" name="bomb.wav"/>
          </p:stSnd>
        </p:sndAc>
      </p:transition>
    </mc:Choice>
    <mc:Fallback>
      <p:transition spd="slow">
        <p:fade/>
        <p:sndAc>
          <p:stSnd>
            <p:snd r:embed="rId2"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nodeType="clickEffect">
                                  <p:stCondLst>
                                    <p:cond delay="0"/>
                                  </p:stCondLst>
                                  <p:iterate type="lt">
                                    <p:tmPct val="10000"/>
                                  </p:iterate>
                                  <p:childTnLst>
                                    <p:animMotion origin="layout" path="M 0.00468 0.28892 L -0.06614 -0.29748 " pathEditMode="relative" rAng="0" ptsTypes="AA">
                                      <p:cBhvr>
                                        <p:cTn id="24" dur="250" accel="50000" decel="50000" autoRev="1" fill="hold">
                                          <p:stCondLst>
                                            <p:cond delay="0"/>
                                          </p:stCondLst>
                                        </p:cTn>
                                        <p:tgtEl>
                                          <p:spTgt spid="3">
                                            <p:txEl>
                                              <p:pRg st="1" end="1"/>
                                            </p:txEl>
                                          </p:spTgt>
                                        </p:tgtEl>
                                        <p:attrNameLst>
                                          <p:attrName>ppt_x</p:attrName>
                                          <p:attrName>ppt_y</p:attrName>
                                        </p:attrNameLst>
                                      </p:cBhvr>
                                      <p:rCtr x="-3542" y="-29331"/>
                                    </p:animMotion>
                                    <p:animRot by="1500000">
                                      <p:cBhvr>
                                        <p:cTn id="25" dur="125" fill="hold">
                                          <p:stCondLst>
                                            <p:cond delay="0"/>
                                          </p:stCondLst>
                                        </p:cTn>
                                        <p:tgtEl>
                                          <p:spTgt spid="3">
                                            <p:txEl>
                                              <p:pRg st="1" end="1"/>
                                            </p:txEl>
                                          </p:spTgt>
                                        </p:tgtEl>
                                        <p:attrNameLst>
                                          <p:attrName>r</p:attrName>
                                        </p:attrNameLst>
                                      </p:cBhvr>
                                    </p:animRot>
                                    <p:animRot by="-1500000">
                                      <p:cBhvr>
                                        <p:cTn id="26" dur="125" fill="hold">
                                          <p:stCondLst>
                                            <p:cond delay="125"/>
                                          </p:stCondLst>
                                        </p:cTn>
                                        <p:tgtEl>
                                          <p:spTgt spid="3">
                                            <p:txEl>
                                              <p:pRg st="1" end="1"/>
                                            </p:txEl>
                                          </p:spTgt>
                                        </p:tgtEl>
                                        <p:attrNameLst>
                                          <p:attrName>r</p:attrName>
                                        </p:attrNameLst>
                                      </p:cBhvr>
                                    </p:animRot>
                                    <p:animRot by="-1500000">
                                      <p:cBhvr>
                                        <p:cTn id="27" dur="125" fill="hold">
                                          <p:stCondLst>
                                            <p:cond delay="250"/>
                                          </p:stCondLst>
                                        </p:cTn>
                                        <p:tgtEl>
                                          <p:spTgt spid="3">
                                            <p:txEl>
                                              <p:pRg st="1" end="1"/>
                                            </p:txEl>
                                          </p:spTgt>
                                        </p:tgtEl>
                                        <p:attrNameLst>
                                          <p:attrName>r</p:attrName>
                                        </p:attrNameLst>
                                      </p:cBhvr>
                                    </p:animRot>
                                    <p:animRot by="1500000">
                                      <p:cBhvr>
                                        <p:cTn id="28"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A</a:t>
            </a:r>
            <a:r>
              <a:rPr lang="el-GR" dirty="0" smtClean="0"/>
              <a:t>ΠΟΦΘΕΓΜΑΤΑ ΤΟΥ </a:t>
            </a:r>
            <a:r>
              <a:rPr lang="en-US" dirty="0" smtClean="0"/>
              <a:t>HOWKINGS</a:t>
            </a: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dirty="0">
                <a:latin typeface="Calibri"/>
                <a:ea typeface="Calibri"/>
                <a:cs typeface="Times New Roman"/>
              </a:rPr>
              <a:t>Ο Θεός όχι μόνο παίζει ζάρια αλλά δεν ξέρει και πού τα ρίχνει. (Απάντηση στον </a:t>
            </a:r>
            <a:r>
              <a:rPr lang="el-GR" dirty="0" err="1">
                <a:latin typeface="Calibri"/>
                <a:ea typeface="Calibri"/>
                <a:cs typeface="Times New Roman"/>
              </a:rPr>
              <a:t>Einstein</a:t>
            </a:r>
            <a:r>
              <a:rPr lang="el-GR" dirty="0">
                <a:latin typeface="Calibri"/>
                <a:ea typeface="Calibri"/>
                <a:cs typeface="Times New Roman"/>
              </a:rPr>
              <a:t> για το ότι ο Θεός δεν παίζει ζάρια)</a:t>
            </a:r>
          </a:p>
          <a:p>
            <a:pPr>
              <a:lnSpc>
                <a:spcPct val="115000"/>
              </a:lnSpc>
              <a:spcAft>
                <a:spcPts val="1000"/>
              </a:spcAft>
            </a:pPr>
            <a:endParaRPr lang="en-US" dirty="0" smtClean="0">
              <a:latin typeface="Calibri"/>
              <a:ea typeface="Calibri"/>
              <a:cs typeface="Times New Roman"/>
            </a:endParaRPr>
          </a:p>
          <a:p>
            <a:pPr>
              <a:lnSpc>
                <a:spcPct val="115000"/>
              </a:lnSpc>
              <a:spcAft>
                <a:spcPts val="1000"/>
              </a:spcAft>
            </a:pPr>
            <a:r>
              <a:rPr lang="el-GR" dirty="0" smtClean="0">
                <a:latin typeface="Calibri"/>
                <a:ea typeface="Calibri"/>
                <a:cs typeface="Times New Roman"/>
              </a:rPr>
              <a:t>Η </a:t>
            </a:r>
            <a:r>
              <a:rPr lang="el-GR" dirty="0">
                <a:latin typeface="Calibri"/>
                <a:ea typeface="Calibri"/>
                <a:cs typeface="Times New Roman"/>
              </a:rPr>
              <a:t>επιστημονική φαντασία του σήμερα είναι η επιστημονική αλήθεια του αύριο.</a:t>
            </a:r>
          </a:p>
          <a:p>
            <a:pPr>
              <a:lnSpc>
                <a:spcPct val="115000"/>
              </a:lnSpc>
              <a:spcAft>
                <a:spcPts val="1000"/>
              </a:spcAft>
            </a:pPr>
            <a:r>
              <a:rPr lang="en-US" dirty="0">
                <a:latin typeface="Calibri"/>
                <a:ea typeface="Calibri"/>
                <a:cs typeface="Times New Roman"/>
              </a:rPr>
              <a:t> </a:t>
            </a:r>
            <a:endParaRPr lang="el-GR" dirty="0">
              <a:latin typeface="Calibri"/>
              <a:ea typeface="Calibri"/>
              <a:cs typeface="Times New Roman"/>
            </a:endParaRPr>
          </a:p>
          <a:p>
            <a:pPr>
              <a:lnSpc>
                <a:spcPct val="115000"/>
              </a:lnSpc>
              <a:spcAft>
                <a:spcPts val="1000"/>
              </a:spcAft>
            </a:pPr>
            <a:r>
              <a:rPr lang="el-GR" dirty="0">
                <a:latin typeface="Calibri"/>
                <a:ea typeface="Calibri"/>
                <a:cs typeface="Times New Roman"/>
              </a:rPr>
              <a:t>Ο στόχος μου είναι απλός. Είναι μια πλήρης κατανόηση του κόσμου, γιατί είναι όπως είναι και γιατί υπάρχει.</a:t>
            </a:r>
          </a:p>
          <a:p>
            <a:pPr>
              <a:lnSpc>
                <a:spcPct val="115000"/>
              </a:lnSpc>
              <a:spcAft>
                <a:spcPts val="1000"/>
              </a:spcAft>
            </a:pPr>
            <a:r>
              <a:rPr lang="en-US" dirty="0">
                <a:latin typeface="Calibri"/>
                <a:ea typeface="Calibri"/>
                <a:cs typeface="Times New Roman"/>
              </a:rPr>
              <a:t> </a:t>
            </a:r>
            <a:endParaRPr lang="el-GR" dirty="0">
              <a:latin typeface="Calibri"/>
              <a:ea typeface="Calibri"/>
              <a:cs typeface="Times New Roman"/>
            </a:endParaRPr>
          </a:p>
          <a:p>
            <a:r>
              <a:rPr lang="el-GR" dirty="0">
                <a:latin typeface="Calibri"/>
                <a:ea typeface="Calibri"/>
                <a:cs typeface="Times New Roman"/>
              </a:rPr>
              <a:t>Δεν μπορεί κάποιος να διαφωνήσει πραγματικά με ένα μαθηματικό θεώρημα</a:t>
            </a:r>
            <a:endParaRPr lang="el-GR" dirty="0"/>
          </a:p>
        </p:txBody>
      </p:sp>
    </p:spTree>
    <p:extLst>
      <p:ext uri="{BB962C8B-B14F-4D97-AF65-F5344CB8AC3E}">
        <p14:creationId xmlns:p14="http://schemas.microsoft.com/office/powerpoint/2010/main" val="337921868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3">
                                            <p:txEl>
                                              <p:pRg st="2" end="2"/>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4" dur="2000" fill="hold"/>
                                        <p:tgtEl>
                                          <p:spTgt spid="3">
                                            <p:txEl>
                                              <p:pRg st="3" end="3"/>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8" dur="2000" fill="hold"/>
                                        <p:tgtEl>
                                          <p:spTgt spid="3">
                                            <p:txEl>
                                              <p:pRg st="4" end="4"/>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2" dur="2000" fill="hold"/>
                                        <p:tgtEl>
                                          <p:spTgt spid="3">
                                            <p:txEl>
                                              <p:pRg st="5" end="5"/>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26" dur="2000" fill="hold"/>
                                        <p:tgtEl>
                                          <p:spTgt spid="3">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260648"/>
            <a:ext cx="7520940" cy="548640"/>
          </a:xfrm>
        </p:spPr>
        <p:txBody>
          <a:bodyPr/>
          <a:lstStyle/>
          <a:p>
            <a:endParaRPr lang="el-GR" dirty="0"/>
          </a:p>
        </p:txBody>
      </p:sp>
      <p:sp>
        <p:nvSpPr>
          <p:cNvPr id="3" name="Θέση περιεχομένου 2"/>
          <p:cNvSpPr>
            <a:spLocks noGrp="1"/>
          </p:cNvSpPr>
          <p:nvPr>
            <p:ph idx="1"/>
          </p:nvPr>
        </p:nvSpPr>
        <p:spPr/>
        <p:txBody>
          <a:bodyPr/>
          <a:lstStyle/>
          <a:p>
            <a:r>
              <a:rPr lang="el-GR" dirty="0"/>
              <a:t> </a:t>
            </a:r>
            <a:r>
              <a:rPr lang="el-GR" dirty="0" smtClean="0"/>
              <a:t>                                                    ΤΕΛΟΣ</a:t>
            </a:r>
          </a:p>
          <a:p>
            <a:endParaRPr lang="el-GR" dirty="0"/>
          </a:p>
          <a:p>
            <a:endParaRPr lang="el-GR" dirty="0" smtClean="0"/>
          </a:p>
          <a:p>
            <a:r>
              <a:rPr lang="el-GR" dirty="0"/>
              <a:t> </a:t>
            </a:r>
            <a:r>
              <a:rPr lang="el-GR" dirty="0" smtClean="0"/>
              <a:t>                                      ΕΥΧΑΡΙΣΤΟΥΜΕ  ΑΠΌ ΤΟΝ </a:t>
            </a:r>
          </a:p>
          <a:p>
            <a:r>
              <a:rPr lang="el-GR" dirty="0"/>
              <a:t> </a:t>
            </a:r>
            <a:r>
              <a:rPr lang="el-GR" dirty="0" smtClean="0"/>
              <a:t>                                      ΠΑΡΗ ΚΑΙ ΤΟΝ ΑΡΙΣΤΟΤΕΛΗ</a:t>
            </a:r>
          </a:p>
          <a:p>
            <a:endParaRPr lang="el-GR" dirty="0"/>
          </a:p>
          <a:p>
            <a:endParaRPr lang="el-GR" dirty="0" smtClean="0"/>
          </a:p>
          <a:p>
            <a:r>
              <a:rPr lang="el-GR" dirty="0"/>
              <a:t> </a:t>
            </a:r>
            <a:r>
              <a:rPr lang="el-GR" dirty="0" smtClean="0"/>
              <a:t>      </a:t>
            </a:r>
            <a:r>
              <a:rPr lang="en-US" dirty="0" smtClean="0"/>
              <a:t>                               THANKS FOR WATCHING</a:t>
            </a:r>
            <a:endParaRPr lang="el-GR" dirty="0"/>
          </a:p>
        </p:txBody>
      </p:sp>
    </p:spTree>
    <p:extLst>
      <p:ext uri="{BB962C8B-B14F-4D97-AF65-F5344CB8AC3E}">
        <p14:creationId xmlns:p14="http://schemas.microsoft.com/office/powerpoint/2010/main" val="3309373460"/>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2" name="bomb.wav"/>
          </p:stSnd>
        </p:sndAc>
      </p:transition>
    </mc:Choice>
    <mc:Fallback>
      <p:transition spd="slow">
        <p:fade/>
        <p:sndAc>
          <p:stSnd>
            <p:snd r:embed="rId2"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8733 0.22022 C -0.08733 0.35925 -0.00729 0.47236 0.09028 0.47236 C 0.20555 0.47236 0.24705 0.34652 0.26458 0.27065 L 0.28281 0.16979 C 0.30069 0.09392 0.34496 -0.03122 0.475 -0.03122 C 0.55816 -0.03122 0.65295 0.0812 0.65295 0.22022 C 0.65295 0.35925 0.55816 0.47236 0.475 0.47236 C 0.34496 0.47236 0.30069 0.34652 0.28281 0.27065 L 0.26458 0.16979 C 0.24705 0.09392 0.20555 -0.03122 0.09028 -0.03122 C -0.00729 -0.03122 -0.08733 0.0812 -0.08733 0.22022 Z " pathEditMode="relative" rAng="0" ptsTypes="ffFffffFfff">
                                      <p:cBhvr>
                                        <p:cTn id="6" dur="2000" fill="hold"/>
                                        <p:tgtEl>
                                          <p:spTgt spid="3">
                                            <p:txEl>
                                              <p:pRg st="0" end="0"/>
                                            </p:txEl>
                                          </p:spTgt>
                                        </p:tgtEl>
                                        <p:attrNameLst>
                                          <p:attrName>ppt_x</p:attrName>
                                          <p:attrName>ppt_y</p:attrName>
                                        </p:attrNameLst>
                                      </p:cBhvr>
                                      <p:rCtr x="37014" y="23"/>
                                    </p:animMotion>
                                  </p:childTnLst>
                                </p:cTn>
                              </p:par>
                              <p:par>
                                <p:cTn id="7" presetID="0" presetClass="path" presetSubtype="0" accel="50000" decel="50000" fill="hold" nodeType="withEffect">
                                  <p:stCondLst>
                                    <p:cond delay="0"/>
                                  </p:stCondLst>
                                  <p:childTnLst>
                                    <p:animMotion origin="layout" path="M -0.07709 0.20264 C -0.07709 0.35323 -0.00209 0.4756 0.08923 0.4756 C 0.19704 0.4756 0.23611 0.33958 0.25243 0.25746 L 0.26927 0.14782 C 0.28611 0.0657 0.32743 -0.06985 0.4493 -0.06985 C 0.52725 -0.06985 0.61579 0.05205 0.61579 0.20264 C 0.61579 0.35323 0.52725 0.4756 0.4493 0.4756 C 0.32743 0.4756 0.28611 0.33958 0.26927 0.25746 L 0.25243 0.14782 C 0.23611 0.0657 0.19704 -0.06985 0.08923 -0.06985 C -0.00209 -0.06985 -0.07709 0.05205 -0.07709 0.20264 Z " pathEditMode="relative" rAng="0" ptsTypes="ffFffffFfff">
                                      <p:cBhvr>
                                        <p:cTn id="8" dur="2000" fill="hold"/>
                                        <p:tgtEl>
                                          <p:spTgt spid="3">
                                            <p:txEl>
                                              <p:pRg st="3" end="3"/>
                                            </p:txEl>
                                          </p:spTgt>
                                        </p:tgtEl>
                                        <p:attrNameLst>
                                          <p:attrName>ppt_x</p:attrName>
                                          <p:attrName>ppt_y</p:attrName>
                                        </p:attrNameLst>
                                      </p:cBhvr>
                                      <p:rCtr x="34635" y="23"/>
                                    </p:animMotion>
                                  </p:childTnLst>
                                </p:cTn>
                              </p:par>
                              <p:par>
                                <p:cTn id="9" presetID="0" presetClass="path" presetSubtype="0" accel="50000" decel="50000" fill="hold" nodeType="withEffect">
                                  <p:stCondLst>
                                    <p:cond delay="0"/>
                                  </p:stCondLst>
                                  <p:childTnLst>
                                    <p:animMotion origin="layout" path="M -0.11458 0.07911 C -0.11458 0.14273 -0.0816 0.19454 -0.04132 0.19454 C 0.00608 0.19454 0.02326 0.13694 0.03055 0.10225 L 0.03802 0.05575 C 0.04531 0.02105 0.06354 -0.03632 0.11719 -0.03632 C 0.15156 -0.03632 0.19062 0.01527 0.19062 0.07911 C 0.19062 0.14273 0.15156 0.19454 0.11719 0.19454 C 0.06354 0.19454 0.04531 0.13694 0.03802 0.10225 L 0.03055 0.05575 C 0.02326 0.02105 0.00608 -0.03632 -0.04132 -0.03632 C -0.0816 -0.03632 -0.11458 0.01527 -0.11458 0.07911 Z " pathEditMode="relative" rAng="0" ptsTypes="ffFffffFfff">
                                      <p:cBhvr>
                                        <p:cTn id="10" dur="2000" fill="hold"/>
                                        <p:tgtEl>
                                          <p:spTgt spid="3">
                                            <p:txEl>
                                              <p:pRg st="4" end="4"/>
                                            </p:txEl>
                                          </p:spTgt>
                                        </p:tgtEl>
                                        <p:attrNameLst>
                                          <p:attrName>ppt_x</p:attrName>
                                          <p:attrName>ppt_y</p:attrName>
                                        </p:attrNameLst>
                                      </p:cBhvr>
                                      <p:rCtr x="15260" y="0"/>
                                    </p:animMotion>
                                  </p:childTnLst>
                                </p:cTn>
                              </p:par>
                              <p:par>
                                <p:cTn id="11" presetID="0" presetClass="path" presetSubtype="0" accel="50000" decel="50000" fill="hold" nodeType="withEffect">
                                  <p:stCondLst>
                                    <p:cond delay="0"/>
                                  </p:stCondLst>
                                  <p:childTnLst>
                                    <p:animMotion origin="layout" path="M -0.01128 0.19015 C -0.01128 0.30003 0.0158 0.38955 0.04879 0.38955 C 0.08768 0.38955 0.10174 0.29008 0.10764 0.23017 L 0.11372 0.15013 C 0.11979 0.08999 0.13472 -0.00902 0.17865 -0.00902 C 0.20677 -0.00902 0.23872 0.08004 0.23872 0.19015 C 0.23872 0.30003 0.20677 0.38955 0.17865 0.38955 C 0.13472 0.38955 0.11979 0.29008 0.11372 0.23017 L 0.10764 0.15013 C 0.10174 0.08999 0.08768 -0.00902 0.04879 -0.00902 C 0.0158 -0.00902 -0.01128 0.08004 -0.01128 0.19015 Z " pathEditMode="relative" rAng="0" ptsTypes="ffFffffFfff">
                                      <p:cBhvr>
                                        <p:cTn id="12" dur="2000" fill="hold"/>
                                        <p:tgtEl>
                                          <p:spTgt spid="3">
                                            <p:txEl>
                                              <p:pRg st="7" end="7"/>
                                            </p:txEl>
                                          </p:spTgt>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rotWithShape="1">
          <a:blip xmlns:r="http://schemas.openxmlformats.org/officeDocument/2006/relationships" r:embed="rId2">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3">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142</TotalTime>
  <Words>1203</Words>
  <Application>Microsoft Office PowerPoint</Application>
  <PresentationFormat>Προβολή στην οθόνη (4:3)</PresentationFormat>
  <Paragraphs>30</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Γωνίες</vt:lpstr>
      <vt:lpstr>STEVEN HOWKINGS</vt:lpstr>
      <vt:lpstr>Η ΟΙΚΟΓΕΝΕΙΑ ΤΟΥ Howkings</vt:lpstr>
      <vt:lpstr>Πανεπιστημιακές σπουδές</vt:lpstr>
      <vt:lpstr>Παρουσίαση του PowerPoint</vt:lpstr>
      <vt:lpstr>Παρουσίαση του PowerPoint</vt:lpstr>
      <vt:lpstr>Παρουσίαση του PowerPoint</vt:lpstr>
      <vt:lpstr>Παρουσίαση του PowerPoint</vt:lpstr>
      <vt:lpstr>AΠΟΦΘΕΓΜΑΤΑ ΤΟΥ HOWKINGS</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HOWKINGS</dc:title>
  <dc:creator>student</dc:creator>
  <cp:lastModifiedBy>student</cp:lastModifiedBy>
  <cp:revision>18</cp:revision>
  <dcterms:created xsi:type="dcterms:W3CDTF">2014-01-16T06:44:31Z</dcterms:created>
  <dcterms:modified xsi:type="dcterms:W3CDTF">2014-02-27T07:09:07Z</dcterms:modified>
</cp:coreProperties>
</file>