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7" name="Ευθεία γραμμή σύνδεσης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Τίτλος 28"/>
          <p:cNvSpPr>
            <a:spLocks noGrp="1"/>
          </p:cNvSpPr>
          <p:nvPr>
            <p:ph type="ctrTitle"/>
          </p:nvPr>
        </p:nvSpPr>
        <p:spPr>
          <a:xfrm>
            <a:off x="381000" y="4853411"/>
            <a:ext cx="8458200" cy="1222375"/>
          </a:xfrm>
        </p:spPr>
        <p:txBody>
          <a:bodyPr anchor="t"/>
          <a:lstStyle/>
          <a:p>
            <a:r>
              <a:rPr kumimoji="0" lang="el-GR" smtClean="0"/>
              <a:t>Στυλ κύριου τίτλου</a:t>
            </a:r>
            <a:endParaRPr kumimoji="0" lang="en-US"/>
          </a:p>
        </p:txBody>
      </p:sp>
      <p:sp>
        <p:nvSpPr>
          <p:cNvPr id="9" name="Υπότιτλος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Στυλ κύριου υπότιτλου</a:t>
            </a:r>
            <a:endParaRPr kumimoji="0" lang="en-US"/>
          </a:p>
        </p:txBody>
      </p:sp>
      <p:sp>
        <p:nvSpPr>
          <p:cNvPr id="16" name="Θέση ημερομηνίας 15"/>
          <p:cNvSpPr>
            <a:spLocks noGrp="1"/>
          </p:cNvSpPr>
          <p:nvPr>
            <p:ph type="dt" sz="half" idx="10"/>
          </p:nvPr>
        </p:nvSpPr>
        <p:spPr/>
        <p:txBody>
          <a:bodyPr/>
          <a:lstStyle/>
          <a:p>
            <a:fld id="{5F9D755A-334F-472D-96E2-93CCED04A068}" type="datetimeFigureOut">
              <a:rPr lang="el-GR" smtClean="0"/>
              <a:t>27/2/2014</a:t>
            </a:fld>
            <a:endParaRPr lang="el-GR"/>
          </a:p>
        </p:txBody>
      </p:sp>
      <p:sp>
        <p:nvSpPr>
          <p:cNvPr id="2" name="Θέση υποσέλιδου 1"/>
          <p:cNvSpPr>
            <a:spLocks noGrp="1"/>
          </p:cNvSpPr>
          <p:nvPr>
            <p:ph type="ftr" sz="quarter" idx="11"/>
          </p:nvPr>
        </p:nvSpPr>
        <p:spPr/>
        <p:txBody>
          <a:bodyPr/>
          <a:lstStyle/>
          <a:p>
            <a:endParaRPr lang="el-GR"/>
          </a:p>
        </p:txBody>
      </p:sp>
      <p:sp>
        <p:nvSpPr>
          <p:cNvPr id="15" name="Θέση αριθμού διαφάνειας 14"/>
          <p:cNvSpPr>
            <a:spLocks noGrp="1"/>
          </p:cNvSpPr>
          <p:nvPr>
            <p:ph type="sldNum" sz="quarter" idx="12"/>
          </p:nvPr>
        </p:nvSpPr>
        <p:spPr>
          <a:xfrm>
            <a:off x="8229600" y="6473952"/>
            <a:ext cx="758952" cy="246888"/>
          </a:xfrm>
        </p:spPr>
        <p:txBody>
          <a:bodyPr/>
          <a:lstStyle/>
          <a:p>
            <a:fld id="{14093257-2B77-4437-BE05-5B20BA7056F7}" type="slidenum">
              <a:rPr lang="el-GR" smtClean="0"/>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kumimoji="0" lang="el-GR" smtClean="0"/>
              <a:t>Στυλ κύριου τίτλου</a:t>
            </a:r>
            <a:endParaRPr kumimoji="0" lang="en-US"/>
          </a:p>
        </p:txBody>
      </p:sp>
      <p:sp>
        <p:nvSpPr>
          <p:cNvPr id="3" name="Θέση κατακόρυφου κειμένου 2"/>
          <p:cNvSpPr>
            <a:spLocks noGrp="1"/>
          </p:cNvSpPr>
          <p:nvPr>
            <p:ph type="body" orient="vert" idx="1"/>
          </p:nvPr>
        </p:nvSpPr>
        <p:spPr/>
        <p:txBody>
          <a:bodyPr vert="eaVer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ημερομηνίας 3"/>
          <p:cNvSpPr>
            <a:spLocks noGrp="1"/>
          </p:cNvSpPr>
          <p:nvPr>
            <p:ph type="dt" sz="half" idx="10"/>
          </p:nvPr>
        </p:nvSpPr>
        <p:spPr/>
        <p:txBody>
          <a:bodyPr/>
          <a:lstStyle/>
          <a:p>
            <a:fld id="{5F9D755A-334F-472D-96E2-93CCED04A068}" type="datetimeFigureOut">
              <a:rPr lang="el-GR" smtClean="0"/>
              <a:t>27/2/2014</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14093257-2B77-4437-BE05-5B20BA7056F7}"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858000" y="549276"/>
            <a:ext cx="1828800" cy="5851525"/>
          </a:xfrm>
        </p:spPr>
        <p:txBody>
          <a:bodyPr vert="eaVert"/>
          <a:lstStyle/>
          <a:p>
            <a:r>
              <a:rPr kumimoji="0" lang="el-GR" smtClean="0"/>
              <a:t>Στυλ κύριου τίτλου</a:t>
            </a:r>
            <a:endParaRPr kumimoji="0" lang="en-US"/>
          </a:p>
        </p:txBody>
      </p:sp>
      <p:sp>
        <p:nvSpPr>
          <p:cNvPr id="3" name="Θέση κατακόρυφου κειμένου 2"/>
          <p:cNvSpPr>
            <a:spLocks noGrp="1"/>
          </p:cNvSpPr>
          <p:nvPr>
            <p:ph type="body" orient="vert" idx="1"/>
          </p:nvPr>
        </p:nvSpPr>
        <p:spPr>
          <a:xfrm>
            <a:off x="457200" y="549276"/>
            <a:ext cx="6248400" cy="5851525"/>
          </a:xfrm>
        </p:spPr>
        <p:txBody>
          <a:bodyPr vert="eaVer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ημερομηνίας 3"/>
          <p:cNvSpPr>
            <a:spLocks noGrp="1"/>
          </p:cNvSpPr>
          <p:nvPr>
            <p:ph type="dt" sz="half" idx="10"/>
          </p:nvPr>
        </p:nvSpPr>
        <p:spPr/>
        <p:txBody>
          <a:bodyPr/>
          <a:lstStyle/>
          <a:p>
            <a:fld id="{5F9D755A-334F-472D-96E2-93CCED04A068}" type="datetimeFigureOut">
              <a:rPr lang="el-GR" smtClean="0"/>
              <a:t>27/2/2014</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14093257-2B77-4437-BE05-5B20BA7056F7}"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2" name="Τίτλος 21"/>
          <p:cNvSpPr>
            <a:spLocks noGrp="1"/>
          </p:cNvSpPr>
          <p:nvPr>
            <p:ph type="title"/>
          </p:nvPr>
        </p:nvSpPr>
        <p:spPr/>
        <p:txBody>
          <a:bodyPr/>
          <a:lstStyle/>
          <a:p>
            <a:r>
              <a:rPr kumimoji="0" lang="el-GR" smtClean="0"/>
              <a:t>Στυλ κύριου τίτλου</a:t>
            </a:r>
            <a:endParaRPr kumimoji="0" lang="en-US"/>
          </a:p>
        </p:txBody>
      </p:sp>
      <p:sp>
        <p:nvSpPr>
          <p:cNvPr id="27" name="Θέση περιεχομένου 26"/>
          <p:cNvSpPr>
            <a:spLocks noGrp="1"/>
          </p:cNvSpPr>
          <p:nvPr>
            <p:ph idx="1"/>
          </p:nvPr>
        </p:nvSpPr>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5" name="Θέση ημερομηνίας 24"/>
          <p:cNvSpPr>
            <a:spLocks noGrp="1"/>
          </p:cNvSpPr>
          <p:nvPr>
            <p:ph type="dt" sz="half" idx="10"/>
          </p:nvPr>
        </p:nvSpPr>
        <p:spPr/>
        <p:txBody>
          <a:bodyPr/>
          <a:lstStyle/>
          <a:p>
            <a:fld id="{5F9D755A-334F-472D-96E2-93CCED04A068}" type="datetimeFigureOut">
              <a:rPr lang="el-GR" smtClean="0"/>
              <a:t>27/2/2014</a:t>
            </a:fld>
            <a:endParaRPr lang="el-GR"/>
          </a:p>
        </p:txBody>
      </p:sp>
      <p:sp>
        <p:nvSpPr>
          <p:cNvPr id="19" name="Θέση υποσέλιδου 18"/>
          <p:cNvSpPr>
            <a:spLocks noGrp="1"/>
          </p:cNvSpPr>
          <p:nvPr>
            <p:ph type="ftr" sz="quarter" idx="11"/>
          </p:nvPr>
        </p:nvSpPr>
        <p:spPr>
          <a:xfrm>
            <a:off x="3581400" y="76200"/>
            <a:ext cx="2895600" cy="288925"/>
          </a:xfrm>
        </p:spPr>
        <p:txBody>
          <a:bodyPr/>
          <a:lstStyle/>
          <a:p>
            <a:endParaRPr lang="el-GR"/>
          </a:p>
        </p:txBody>
      </p:sp>
      <p:sp>
        <p:nvSpPr>
          <p:cNvPr id="16" name="Θέση αριθμού διαφάνειας 15"/>
          <p:cNvSpPr>
            <a:spLocks noGrp="1"/>
          </p:cNvSpPr>
          <p:nvPr>
            <p:ph type="sldNum" sz="quarter" idx="12"/>
          </p:nvPr>
        </p:nvSpPr>
        <p:spPr>
          <a:xfrm>
            <a:off x="8229600" y="6473952"/>
            <a:ext cx="758952" cy="246888"/>
          </a:xfrm>
        </p:spPr>
        <p:txBody>
          <a:bodyPr/>
          <a:lstStyle/>
          <a:p>
            <a:fld id="{14093257-2B77-4437-BE05-5B20BA7056F7}"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3">
        <a:schemeClr val="bg2"/>
      </p:bgRef>
    </p:bg>
    <p:spTree>
      <p:nvGrpSpPr>
        <p:cNvPr id="1" name=""/>
        <p:cNvGrpSpPr/>
        <p:nvPr/>
      </p:nvGrpSpPr>
      <p:grpSpPr>
        <a:xfrm>
          <a:off x="0" y="0"/>
          <a:ext cx="0" cy="0"/>
          <a:chOff x="0" y="0"/>
          <a:chExt cx="0" cy="0"/>
        </a:xfrm>
      </p:grpSpPr>
      <p:sp>
        <p:nvSpPr>
          <p:cNvPr id="7" name="Ευθεία γραμμή σύνδεσης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Θέση κειμένου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Στυλ υποδείγματος κειμένου</a:t>
            </a:r>
          </a:p>
        </p:txBody>
      </p:sp>
      <p:sp>
        <p:nvSpPr>
          <p:cNvPr id="19" name="Θέση ημερομηνίας 18"/>
          <p:cNvSpPr>
            <a:spLocks noGrp="1"/>
          </p:cNvSpPr>
          <p:nvPr>
            <p:ph type="dt" sz="half" idx="10"/>
          </p:nvPr>
        </p:nvSpPr>
        <p:spPr/>
        <p:txBody>
          <a:bodyPr/>
          <a:lstStyle/>
          <a:p>
            <a:fld id="{5F9D755A-334F-472D-96E2-93CCED04A068}" type="datetimeFigureOut">
              <a:rPr lang="el-GR" smtClean="0"/>
              <a:t>27/2/2014</a:t>
            </a:fld>
            <a:endParaRPr lang="el-GR"/>
          </a:p>
        </p:txBody>
      </p:sp>
      <p:sp>
        <p:nvSpPr>
          <p:cNvPr id="11" name="Θέση υποσέλιδου 10"/>
          <p:cNvSpPr>
            <a:spLocks noGrp="1"/>
          </p:cNvSpPr>
          <p:nvPr>
            <p:ph type="ftr" sz="quarter" idx="11"/>
          </p:nvPr>
        </p:nvSpPr>
        <p:spPr/>
        <p:txBody>
          <a:bodyPr/>
          <a:lstStyle/>
          <a:p>
            <a:endParaRPr lang="el-GR"/>
          </a:p>
        </p:txBody>
      </p:sp>
      <p:sp>
        <p:nvSpPr>
          <p:cNvPr id="16" name="Θέση αριθμού διαφάνειας 15"/>
          <p:cNvSpPr>
            <a:spLocks noGrp="1"/>
          </p:cNvSpPr>
          <p:nvPr>
            <p:ph type="sldNum" sz="quarter" idx="12"/>
          </p:nvPr>
        </p:nvSpPr>
        <p:spPr/>
        <p:txBody>
          <a:bodyPr/>
          <a:lstStyle/>
          <a:p>
            <a:fld id="{14093257-2B77-4437-BE05-5B20BA7056F7}" type="slidenum">
              <a:rPr lang="el-GR" smtClean="0"/>
              <a:t>‹#›</a:t>
            </a:fld>
            <a:endParaRPr lang="el-GR"/>
          </a:p>
        </p:txBody>
      </p:sp>
      <p:sp>
        <p:nvSpPr>
          <p:cNvPr id="8" name="Τίτλος 7"/>
          <p:cNvSpPr>
            <a:spLocks noGrp="1"/>
          </p:cNvSpPr>
          <p:nvPr>
            <p:ph type="title"/>
          </p:nvPr>
        </p:nvSpPr>
        <p:spPr>
          <a:xfrm>
            <a:off x="180475" y="2947085"/>
            <a:ext cx="8686800" cy="1184825"/>
          </a:xfrm>
        </p:spPr>
        <p:txBody>
          <a:bodyPr rtlCol="0" anchor="t"/>
          <a:lstStyle>
            <a:lvl1pPr algn="r">
              <a:defRPr/>
            </a:lvl1pPr>
          </a:lstStyle>
          <a:p>
            <a:r>
              <a:rPr kumimoji="0" lang="el-GR" smtClean="0"/>
              <a:t>Στυλ κύριου τίτλου</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0" name="Τίτλος 19"/>
          <p:cNvSpPr>
            <a:spLocks noGrp="1"/>
          </p:cNvSpPr>
          <p:nvPr>
            <p:ph type="title"/>
          </p:nvPr>
        </p:nvSpPr>
        <p:spPr>
          <a:xfrm>
            <a:off x="301752" y="457200"/>
            <a:ext cx="8686800" cy="841248"/>
          </a:xfrm>
        </p:spPr>
        <p:txBody>
          <a:bodyPr/>
          <a:lstStyle/>
          <a:p>
            <a:r>
              <a:rPr kumimoji="0" lang="el-GR" smtClean="0"/>
              <a:t>Στυλ κύριου τίτλου</a:t>
            </a:r>
            <a:endParaRPr kumimoji="0" lang="en-US"/>
          </a:p>
        </p:txBody>
      </p:sp>
      <p:sp>
        <p:nvSpPr>
          <p:cNvPr id="14" name="Θέση περιεχομένου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3" name="Θέση περιεχομένου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1" name="Θέση ημερομηνίας 20"/>
          <p:cNvSpPr>
            <a:spLocks noGrp="1"/>
          </p:cNvSpPr>
          <p:nvPr>
            <p:ph type="dt" sz="half" idx="10"/>
          </p:nvPr>
        </p:nvSpPr>
        <p:spPr/>
        <p:txBody>
          <a:bodyPr/>
          <a:lstStyle/>
          <a:p>
            <a:fld id="{5F9D755A-334F-472D-96E2-93CCED04A068}" type="datetimeFigureOut">
              <a:rPr lang="el-GR" smtClean="0"/>
              <a:t>27/2/2014</a:t>
            </a:fld>
            <a:endParaRPr lang="el-GR"/>
          </a:p>
        </p:txBody>
      </p:sp>
      <p:sp>
        <p:nvSpPr>
          <p:cNvPr id="10" name="Θέση υποσέλιδου 9"/>
          <p:cNvSpPr>
            <a:spLocks noGrp="1"/>
          </p:cNvSpPr>
          <p:nvPr>
            <p:ph type="ftr" sz="quarter" idx="11"/>
          </p:nvPr>
        </p:nvSpPr>
        <p:spPr/>
        <p:txBody>
          <a:bodyPr/>
          <a:lstStyle/>
          <a:p>
            <a:endParaRPr lang="el-GR"/>
          </a:p>
        </p:txBody>
      </p:sp>
      <p:sp>
        <p:nvSpPr>
          <p:cNvPr id="31" name="Θέση αριθμού διαφάνειας 30"/>
          <p:cNvSpPr>
            <a:spLocks noGrp="1"/>
          </p:cNvSpPr>
          <p:nvPr>
            <p:ph type="sldNum" sz="quarter" idx="12"/>
          </p:nvPr>
        </p:nvSpPr>
        <p:spPr/>
        <p:txBody>
          <a:bodyPr/>
          <a:lstStyle/>
          <a:p>
            <a:fld id="{14093257-2B77-4437-BE05-5B20BA7056F7}" type="slidenum">
              <a:rPr lang="el-GR" smtClean="0"/>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spTree>
      <p:nvGrpSpPr>
        <p:cNvPr id="1" name=""/>
        <p:cNvGrpSpPr/>
        <p:nvPr/>
      </p:nvGrpSpPr>
      <p:grpSpPr>
        <a:xfrm>
          <a:off x="0" y="0"/>
          <a:ext cx="0" cy="0"/>
          <a:chOff x="0" y="0"/>
          <a:chExt cx="0" cy="0"/>
        </a:xfrm>
      </p:grpSpPr>
      <p:sp>
        <p:nvSpPr>
          <p:cNvPr id="29" name="Τίτλος 28"/>
          <p:cNvSpPr>
            <a:spLocks noGrp="1"/>
          </p:cNvSpPr>
          <p:nvPr>
            <p:ph type="title"/>
          </p:nvPr>
        </p:nvSpPr>
        <p:spPr>
          <a:xfrm>
            <a:off x="304800" y="5410200"/>
            <a:ext cx="8610600" cy="882650"/>
          </a:xfrm>
        </p:spPr>
        <p:txBody>
          <a:bodyPr anchor="ctr"/>
          <a:lstStyle>
            <a:lvl1pPr>
              <a:defRPr/>
            </a:lvl1pPr>
          </a:lstStyle>
          <a:p>
            <a:r>
              <a:rPr kumimoji="0" lang="el-GR" smtClean="0"/>
              <a:t>Στυλ κύριου τίτλου</a:t>
            </a:r>
            <a:endParaRPr kumimoji="0" lang="en-US"/>
          </a:p>
        </p:txBody>
      </p:sp>
      <p:sp>
        <p:nvSpPr>
          <p:cNvPr id="13" name="Θέση κειμένου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Στυλ υποδείγματος κειμένου</a:t>
            </a:r>
          </a:p>
        </p:txBody>
      </p:sp>
      <p:sp>
        <p:nvSpPr>
          <p:cNvPr id="25" name="Θέση κειμένου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Στυλ υποδείγματος κειμένου</a:t>
            </a:r>
          </a:p>
        </p:txBody>
      </p:sp>
      <p:sp>
        <p:nvSpPr>
          <p:cNvPr id="4" name="Θέση περιεχομένου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8" name="Θέση περιεχομένου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0" name="Θέση ημερομηνίας 9"/>
          <p:cNvSpPr>
            <a:spLocks noGrp="1"/>
          </p:cNvSpPr>
          <p:nvPr>
            <p:ph type="dt" sz="half" idx="10"/>
          </p:nvPr>
        </p:nvSpPr>
        <p:spPr/>
        <p:txBody>
          <a:bodyPr/>
          <a:lstStyle/>
          <a:p>
            <a:fld id="{5F9D755A-334F-472D-96E2-93CCED04A068}" type="datetimeFigureOut">
              <a:rPr lang="el-GR" smtClean="0"/>
              <a:t>27/2/2014</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a:xfrm>
            <a:off x="8229600" y="6477000"/>
            <a:ext cx="762000" cy="246888"/>
          </a:xfrm>
        </p:spPr>
        <p:txBody>
          <a:bodyPr/>
          <a:lstStyle/>
          <a:p>
            <a:fld id="{14093257-2B77-4437-BE05-5B20BA7056F7}" type="slidenum">
              <a:rPr lang="el-GR" smtClean="0"/>
              <a:t>‹#›</a:t>
            </a:fld>
            <a:endParaRPr lang="el-GR"/>
          </a:p>
        </p:txBody>
      </p:sp>
      <p:sp>
        <p:nvSpPr>
          <p:cNvPr id="11" name="Ευθεία γραμμή σύνδεσης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30" name="Τίτλος 29"/>
          <p:cNvSpPr>
            <a:spLocks noGrp="1"/>
          </p:cNvSpPr>
          <p:nvPr>
            <p:ph type="title"/>
          </p:nvPr>
        </p:nvSpPr>
        <p:spPr>
          <a:xfrm>
            <a:off x="301752" y="457200"/>
            <a:ext cx="8686800" cy="841248"/>
          </a:xfrm>
        </p:spPr>
        <p:txBody>
          <a:bodyPr/>
          <a:lstStyle/>
          <a:p>
            <a:r>
              <a:rPr kumimoji="0" lang="el-GR" smtClean="0"/>
              <a:t>Στυλ κύριου τίτλου</a:t>
            </a:r>
            <a:endParaRPr kumimoji="0" lang="en-US"/>
          </a:p>
        </p:txBody>
      </p:sp>
      <p:sp>
        <p:nvSpPr>
          <p:cNvPr id="12" name="Θέση ημερομηνίας 11"/>
          <p:cNvSpPr>
            <a:spLocks noGrp="1"/>
          </p:cNvSpPr>
          <p:nvPr>
            <p:ph type="dt" sz="half" idx="10"/>
          </p:nvPr>
        </p:nvSpPr>
        <p:spPr/>
        <p:txBody>
          <a:bodyPr/>
          <a:lstStyle/>
          <a:p>
            <a:fld id="{5F9D755A-334F-472D-96E2-93CCED04A068}" type="datetimeFigureOut">
              <a:rPr lang="el-GR" smtClean="0"/>
              <a:t>27/2/2014</a:t>
            </a:fld>
            <a:endParaRPr lang="el-GR"/>
          </a:p>
        </p:txBody>
      </p:sp>
      <p:sp>
        <p:nvSpPr>
          <p:cNvPr id="21" name="Θέση υποσέλιδου 20"/>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14093257-2B77-4437-BE05-5B20BA7056F7}"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3" name="Θέση ημερομηνίας 2"/>
          <p:cNvSpPr>
            <a:spLocks noGrp="1"/>
          </p:cNvSpPr>
          <p:nvPr>
            <p:ph type="dt" sz="half" idx="10"/>
          </p:nvPr>
        </p:nvSpPr>
        <p:spPr/>
        <p:txBody>
          <a:bodyPr/>
          <a:lstStyle/>
          <a:p>
            <a:fld id="{5F9D755A-334F-472D-96E2-93CCED04A068}" type="datetimeFigureOut">
              <a:rPr lang="el-GR" smtClean="0"/>
              <a:t>27/2/2014</a:t>
            </a:fld>
            <a:endParaRPr lang="el-GR"/>
          </a:p>
        </p:txBody>
      </p:sp>
      <p:sp>
        <p:nvSpPr>
          <p:cNvPr id="24" name="Θέση υποσέλιδου 23"/>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14093257-2B77-4437-BE05-5B20BA7056F7}"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8" name="Ευθεία γραμμή σύνδεσης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Τίτλος 11"/>
          <p:cNvSpPr>
            <a:spLocks noGrp="1"/>
          </p:cNvSpPr>
          <p:nvPr>
            <p:ph type="title"/>
          </p:nvPr>
        </p:nvSpPr>
        <p:spPr>
          <a:xfrm>
            <a:off x="457200" y="5486400"/>
            <a:ext cx="8458200" cy="520700"/>
          </a:xfrm>
        </p:spPr>
        <p:txBody>
          <a:bodyPr anchor="ctr"/>
          <a:lstStyle>
            <a:lvl1pPr algn="l">
              <a:buNone/>
              <a:defRPr sz="2000" b="1"/>
            </a:lvl1pPr>
          </a:lstStyle>
          <a:p>
            <a:r>
              <a:rPr kumimoji="0" lang="el-GR" smtClean="0"/>
              <a:t>Στυλ κύριου τίτλου</a:t>
            </a:r>
            <a:endParaRPr kumimoji="0" lang="en-US"/>
          </a:p>
        </p:txBody>
      </p:sp>
      <p:sp>
        <p:nvSpPr>
          <p:cNvPr id="26" name="Θέση κειμένου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smtClean="0"/>
              <a:t>Στυλ υποδείγματος κειμένου</a:t>
            </a:r>
          </a:p>
        </p:txBody>
      </p:sp>
      <p:sp>
        <p:nvSpPr>
          <p:cNvPr id="14" name="Θέση περιεχομένου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5" name="Θέση ημερομηνίας 24"/>
          <p:cNvSpPr>
            <a:spLocks noGrp="1"/>
          </p:cNvSpPr>
          <p:nvPr>
            <p:ph type="dt" sz="half" idx="10"/>
          </p:nvPr>
        </p:nvSpPr>
        <p:spPr/>
        <p:txBody>
          <a:bodyPr/>
          <a:lstStyle/>
          <a:p>
            <a:fld id="{5F9D755A-334F-472D-96E2-93CCED04A068}" type="datetimeFigureOut">
              <a:rPr lang="el-GR" smtClean="0"/>
              <a:t>27/2/2014</a:t>
            </a:fld>
            <a:endParaRPr lang="el-GR"/>
          </a:p>
        </p:txBody>
      </p:sp>
      <p:sp>
        <p:nvSpPr>
          <p:cNvPr id="29" name="Θέση υποσέλιδου 28"/>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14093257-2B77-4437-BE05-5B20BA7056F7}" type="slidenum">
              <a:rPr lang="el-GR" smtClean="0"/>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13" name="Θέση εικόνας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7" name="Θέση ημερομηνίας 6"/>
          <p:cNvSpPr>
            <a:spLocks noGrp="1"/>
          </p:cNvSpPr>
          <p:nvPr>
            <p:ph type="dt" sz="half" idx="10"/>
          </p:nvPr>
        </p:nvSpPr>
        <p:spPr/>
        <p:txBody>
          <a:bodyPr/>
          <a:lstStyle/>
          <a:p>
            <a:fld id="{5F9D755A-334F-472D-96E2-93CCED04A068}" type="datetimeFigureOut">
              <a:rPr lang="el-GR" smtClean="0"/>
              <a:t>27/2/2014</a:t>
            </a:fld>
            <a:endParaRPr lang="el-GR"/>
          </a:p>
        </p:txBody>
      </p:sp>
      <p:sp>
        <p:nvSpPr>
          <p:cNvPr id="5" name="Θέση υποσέλιδου 4"/>
          <p:cNvSpPr>
            <a:spLocks noGrp="1"/>
          </p:cNvSpPr>
          <p:nvPr>
            <p:ph type="ftr" sz="quarter" idx="11"/>
          </p:nvPr>
        </p:nvSpPr>
        <p:spPr/>
        <p:txBody>
          <a:bodyPr/>
          <a:lstStyle/>
          <a:p>
            <a:endParaRPr lang="el-GR"/>
          </a:p>
        </p:txBody>
      </p:sp>
      <p:sp>
        <p:nvSpPr>
          <p:cNvPr id="31" name="Θέση αριθμού διαφάνειας 30"/>
          <p:cNvSpPr>
            <a:spLocks noGrp="1"/>
          </p:cNvSpPr>
          <p:nvPr>
            <p:ph type="sldNum" sz="quarter" idx="12"/>
          </p:nvPr>
        </p:nvSpPr>
        <p:spPr/>
        <p:txBody>
          <a:bodyPr/>
          <a:lstStyle/>
          <a:p>
            <a:fld id="{14093257-2B77-4437-BE05-5B20BA7056F7}" type="slidenum">
              <a:rPr lang="el-GR" smtClean="0"/>
              <a:t>‹#›</a:t>
            </a:fld>
            <a:endParaRPr lang="el-GR"/>
          </a:p>
        </p:txBody>
      </p:sp>
      <p:sp>
        <p:nvSpPr>
          <p:cNvPr id="17" name="Τίτλος 16"/>
          <p:cNvSpPr>
            <a:spLocks noGrp="1"/>
          </p:cNvSpPr>
          <p:nvPr>
            <p:ph type="title"/>
          </p:nvPr>
        </p:nvSpPr>
        <p:spPr>
          <a:xfrm>
            <a:off x="381000" y="4993760"/>
            <a:ext cx="5867400" cy="522288"/>
          </a:xfrm>
        </p:spPr>
        <p:txBody>
          <a:bodyPr anchor="ctr"/>
          <a:lstStyle>
            <a:lvl1pPr algn="l">
              <a:buNone/>
              <a:defRPr sz="2000" b="1"/>
            </a:lvl1pPr>
          </a:lstStyle>
          <a:p>
            <a:r>
              <a:rPr kumimoji="0" lang="el-GR" smtClean="0"/>
              <a:t>Στυλ κύριου τίτλου</a:t>
            </a:r>
            <a:endParaRPr kumimoji="0" lang="en-US"/>
          </a:p>
        </p:txBody>
      </p:sp>
      <p:sp>
        <p:nvSpPr>
          <p:cNvPr id="26" name="Θέση κειμένου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l-GR" smtClean="0"/>
              <a:t>Στυλ υποδείγματος κειμένου</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Ευθεία γραμμή σύνδεσης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Θέση κειμένου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l-GR" smtClean="0"/>
              <a:t>Στυλ υποδείγματος κειμένου</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1" name="Θέση ημερομηνίας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5F9D755A-334F-472D-96E2-93CCED04A068}" type="datetimeFigureOut">
              <a:rPr lang="el-GR" smtClean="0"/>
              <a:t>27/2/2014</a:t>
            </a:fld>
            <a:endParaRPr lang="el-GR"/>
          </a:p>
        </p:txBody>
      </p:sp>
      <p:sp>
        <p:nvSpPr>
          <p:cNvPr id="28" name="Θέση υποσέλιδου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l-GR"/>
          </a:p>
        </p:txBody>
      </p:sp>
      <p:sp>
        <p:nvSpPr>
          <p:cNvPr id="5" name="Θέση αριθμού διαφάνειας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14093257-2B77-4437-BE05-5B20BA7056F7}" type="slidenum">
              <a:rPr lang="el-GR" smtClean="0"/>
              <a:t>‹#›</a:t>
            </a:fld>
            <a:endParaRPr lang="el-GR"/>
          </a:p>
        </p:txBody>
      </p:sp>
      <p:sp>
        <p:nvSpPr>
          <p:cNvPr id="10" name="Θέση τίτλου 9"/>
          <p:cNvSpPr>
            <a:spLocks noGrp="1"/>
          </p:cNvSpPr>
          <p:nvPr>
            <p:ph type="title"/>
          </p:nvPr>
        </p:nvSpPr>
        <p:spPr>
          <a:xfrm>
            <a:off x="304800" y="457200"/>
            <a:ext cx="8686800" cy="838200"/>
          </a:xfrm>
          <a:prstGeom prst="rect">
            <a:avLst/>
          </a:prstGeom>
        </p:spPr>
        <p:txBody>
          <a:bodyPr vert="horz" anchor="ctr">
            <a:normAutofit/>
          </a:bodyPr>
          <a:lstStyle/>
          <a:p>
            <a:r>
              <a:rPr kumimoji="0" lang="el-GR" smtClean="0"/>
              <a:t>Στυλ κύριου τίτλου</a:t>
            </a:r>
            <a:endParaRPr kumimoji="0" lang="en-US"/>
          </a:p>
        </p:txBody>
      </p:sp>
      <p:sp>
        <p:nvSpPr>
          <p:cNvPr id="9" name="Ευθεία γραμμή σύνδεσης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Ευθεία γραμμή σύνδεσης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949" r:id="rId1"/>
    <p:sldLayoutId id="2147483950" r:id="rId2"/>
    <p:sldLayoutId id="2147483951" r:id="rId3"/>
    <p:sldLayoutId id="2147483952" r:id="rId4"/>
    <p:sldLayoutId id="2147483953" r:id="rId5"/>
    <p:sldLayoutId id="2147483954" r:id="rId6"/>
    <p:sldLayoutId id="2147483955" r:id="rId7"/>
    <p:sldLayoutId id="2147483956" r:id="rId8"/>
    <p:sldLayoutId id="2147483957" r:id="rId9"/>
    <p:sldLayoutId id="2147483958" r:id="rId10"/>
    <p:sldLayoutId id="2147483959"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el.wikipedia.org/wiki/1921" TargetMode="External"/><Relationship Id="rId13" Type="http://schemas.openxmlformats.org/officeDocument/2006/relationships/hyperlink" Target="http://el.wikipedia.org/wiki/1952" TargetMode="External"/><Relationship Id="rId18" Type="http://schemas.openxmlformats.org/officeDocument/2006/relationships/hyperlink" Target="http://el.wikipedia.org/wiki/1955" TargetMode="External"/><Relationship Id="rId3" Type="http://schemas.openxmlformats.org/officeDocument/2006/relationships/hyperlink" Target="http://el.wikipedia.org/wiki/%CE%93%CE%B5%CF%81%CE%BC%CE%B1%CE%BD%CE%AF%CE%B1" TargetMode="External"/><Relationship Id="rId7" Type="http://schemas.openxmlformats.org/officeDocument/2006/relationships/hyperlink" Target="http://el.wikipedia.org/wiki/%CE%92%CE%AD%CF%81%CE%BD%CE%B7" TargetMode="External"/><Relationship Id="rId12" Type="http://schemas.openxmlformats.org/officeDocument/2006/relationships/hyperlink" Target="http://el.wikipedia.org/wiki/%CE%A0%CE%BF%CE%BB%CE%B9%CF%84%CE%BF%CE%B3%CF%81%CE%AC%CF%86%CE%B7%CF%83%CE%B7" TargetMode="External"/><Relationship Id="rId17" Type="http://schemas.openxmlformats.org/officeDocument/2006/relationships/hyperlink" Target="http://el.wikipedia.org/wiki/18_%CE%91%CF%80%CF%81%CE%B9%CE%BB%CE%AF%CE%BF%CF%85" TargetMode="External"/><Relationship Id="rId2" Type="http://schemas.openxmlformats.org/officeDocument/2006/relationships/hyperlink" Target="http://el.wikipedia.org/wiki/%CE%9F%CF%85%CE%BB%CE%BC" TargetMode="External"/><Relationship Id="rId16" Type="http://schemas.openxmlformats.org/officeDocument/2006/relationships/hyperlink" Target="http://el.wikipedia.org/wiki/%CE%9D%CE%B9%CE%BF%CF%8D_%CE%A4%CE%B6%CE%AD%CF%81%CF%83%CE%B5%CF%8A" TargetMode="External"/><Relationship Id="rId1" Type="http://schemas.openxmlformats.org/officeDocument/2006/relationships/slideLayout" Target="../slideLayouts/slideLayout1.xml"/><Relationship Id="rId6" Type="http://schemas.openxmlformats.org/officeDocument/2006/relationships/hyperlink" Target="http://el.wikipedia.org/wiki/%CE%95%CE%BB%CE%B2%CE%B5%CF%84%CE%AF%CE%B1" TargetMode="External"/><Relationship Id="rId11" Type="http://schemas.openxmlformats.org/officeDocument/2006/relationships/hyperlink" Target="http://el.wikipedia.org/wiki/1940" TargetMode="External"/><Relationship Id="rId5" Type="http://schemas.openxmlformats.org/officeDocument/2006/relationships/hyperlink" Target="http://el.wikipedia.org/wiki/%CE%96%CF%85%CF%81%CE%AF%CF%87%CE%B7" TargetMode="External"/><Relationship Id="rId15" Type="http://schemas.openxmlformats.org/officeDocument/2006/relationships/hyperlink" Target="http://el.wikipedia.org/w/index.php?title=%CE%A0%CF%81%CE%AF%CE%BD%CF%83%CF%84%CE%BF%CE%BD&amp;action=edit&amp;redlink=1" TargetMode="External"/><Relationship Id="rId10" Type="http://schemas.openxmlformats.org/officeDocument/2006/relationships/hyperlink" Target="http://el.wikipedia.org/wiki/%CE%A6%CF%89%CF%84%CE%BF%CE%B7%CE%BB%CE%B5%CE%BA%CF%84%CF%81%CE%B9%CE%BA%CF%8C_%CF%86%CE%B1%CE%B9%CE%BD%CF%8C%CE%BC%CE%B5%CE%BD%CE%BF" TargetMode="External"/><Relationship Id="rId4" Type="http://schemas.openxmlformats.org/officeDocument/2006/relationships/hyperlink" Target="http://el.wikipedia.org/wiki/ETH_%CE%96%CF%85%CF%81%CE%AF%CF%87%CE%B7%CF%82" TargetMode="External"/><Relationship Id="rId9" Type="http://schemas.openxmlformats.org/officeDocument/2006/relationships/hyperlink" Target="http://el.wikipedia.org/wiki/%CE%98%CE%B5%CF%89%CF%81%CE%B7%CF%84%CE%B9%CE%BA%CE%AE_%CF%86%CF%85%CF%83%CE%B9%CE%BA%CE%AE" TargetMode="External"/><Relationship Id="rId14" Type="http://schemas.openxmlformats.org/officeDocument/2006/relationships/hyperlink" Target="http://el.wikipedia.org/wiki/%CE%99%CF%83%CF%81%CE%B1%CE%AE%CE%BB"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el.wikipedia.org/wiki/%CE%9C%CE%B1%CF%8D%CF%81%CE%B7_%CF%84%CF%81%CF%8D%CF%80%CE%B1" TargetMode="External"/><Relationship Id="rId2" Type="http://schemas.openxmlformats.org/officeDocument/2006/relationships/hyperlink" Target="http://el.wikipedia.org/wiki/%CE%93%CE%B5%CE%BD%CE%B9%CE%BA%CE%AE_%CE%98%CE%B5%CF%89%CF%81%CE%AF%CE%B1_%CE%A3%CF%87%CE%B5%CF%84%CE%B9%CE%BA%CF%8C%CF%84%CE%B7%CF%84%CE%B1%CF%82" TargetMode="External"/><Relationship Id="rId1" Type="http://schemas.openxmlformats.org/officeDocument/2006/relationships/slideLayout" Target="../slideLayouts/slideLayout2.xml"/><Relationship Id="rId4" Type="http://schemas.openxmlformats.org/officeDocument/2006/relationships/hyperlink" Target="http://el.wikipedia.org/wiki/%CE%86%CF%81%CE%B8%CE%BF%CF%85%CF%81_%CE%A3%CF%84%CE%AC%CE%BD%CE%BB%CE%B5%CF%8B_%CE%88%CE%BD%CF%84%CE%B9%CE%BD%CE%B3%CE%BA%CF%84%CE%BF%CE%BD"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1"/>
            <a:ext cx="7772400" cy="1340767"/>
          </a:xfrm>
        </p:spPr>
        <p:txBody>
          <a:bodyPr/>
          <a:lstStyle/>
          <a:p>
            <a:r>
              <a:rPr lang="el-GR" dirty="0" smtClean="0"/>
              <a:t>Α</a:t>
            </a:r>
            <a:r>
              <a:rPr lang="en-US" dirty="0" smtClean="0"/>
              <a:t>LBERT EINSTEIN</a:t>
            </a:r>
            <a:endParaRPr lang="el-GR" dirty="0"/>
          </a:p>
        </p:txBody>
      </p:sp>
      <p:sp>
        <p:nvSpPr>
          <p:cNvPr id="3" name="Υπότιτλος 2"/>
          <p:cNvSpPr>
            <a:spLocks noGrp="1"/>
          </p:cNvSpPr>
          <p:nvPr>
            <p:ph type="subTitle" idx="1"/>
          </p:nvPr>
        </p:nvSpPr>
        <p:spPr>
          <a:xfrm>
            <a:off x="0" y="1844824"/>
            <a:ext cx="9144000" cy="5013176"/>
          </a:xfrm>
        </p:spPr>
        <p:txBody>
          <a:bodyPr>
            <a:normAutofit/>
          </a:bodyPr>
          <a:lstStyle/>
          <a:p>
            <a:r>
              <a:rPr lang="el-GR" dirty="0"/>
              <a:t>Γεννήθηκε στο </a:t>
            </a:r>
            <a:r>
              <a:rPr lang="el-GR" dirty="0">
                <a:hlinkClick r:id="rId2" tooltip="Ουλμ"/>
              </a:rPr>
              <a:t>Ουλμ</a:t>
            </a:r>
            <a:r>
              <a:rPr lang="el-GR" dirty="0"/>
              <a:t> (Ulm) της </a:t>
            </a:r>
            <a:r>
              <a:rPr lang="el-GR" dirty="0">
                <a:hlinkClick r:id="rId3" tooltip="Γερμανία"/>
              </a:rPr>
              <a:t>Γερμανίας</a:t>
            </a:r>
            <a:r>
              <a:rPr lang="el-GR" dirty="0"/>
              <a:t>. Σπούδασε </a:t>
            </a:r>
            <a:r>
              <a:rPr lang="el-GR" dirty="0" smtClean="0"/>
              <a:t>στο</a:t>
            </a:r>
            <a:r>
              <a:rPr lang="el-GR" dirty="0"/>
              <a:t> </a:t>
            </a:r>
            <a:r>
              <a:rPr lang="el-GR" dirty="0">
                <a:hlinkClick r:id="rId4" tooltip="ETH Ζυρίχης"/>
              </a:rPr>
              <a:t>ETH Ζυρίχης</a:t>
            </a:r>
            <a:r>
              <a:rPr lang="el-GR" dirty="0"/>
              <a:t> (Πολυτεχνική Ακαδημία της </a:t>
            </a:r>
            <a:r>
              <a:rPr lang="el-GR" dirty="0">
                <a:hlinkClick r:id="rId5" tooltip="Ζυρίχη"/>
              </a:rPr>
              <a:t>Ζυρίχης</a:t>
            </a:r>
            <a:r>
              <a:rPr lang="el-GR" dirty="0"/>
              <a:t>) στην </a:t>
            </a:r>
            <a:r>
              <a:rPr lang="el-GR" dirty="0">
                <a:hlinkClick r:id="rId6" tooltip="Ελβετία"/>
              </a:rPr>
              <a:t>Ελβετία</a:t>
            </a:r>
            <a:r>
              <a:rPr lang="el-GR" dirty="0"/>
              <a:t> όπου ολοκλήρωσε με επιτυχία τέσσερα χρόνια σπουδών στη Φυσική. Μετά την αποφοίτησή του, το 1900, πήρε την ελβετική υπηκοότητα, δούλεψε για δύο μήνες ως καθηγητής μαθηματικών και το 1902 προσλήφθηκε ως εξεταστής στο Ελβετικό Γραφείο Ευρεσιτεχνιών στη </a:t>
            </a:r>
            <a:r>
              <a:rPr lang="el-GR" dirty="0">
                <a:hlinkClick r:id="rId7" tooltip="Βέρνη"/>
              </a:rPr>
              <a:t>Βέρνη</a:t>
            </a:r>
            <a:r>
              <a:rPr lang="el-GR" dirty="0"/>
              <a:t>. Το </a:t>
            </a:r>
            <a:r>
              <a:rPr lang="el-GR" dirty="0">
                <a:hlinkClick r:id="rId8" tooltip="1921"/>
              </a:rPr>
              <a:t>1921</a:t>
            </a:r>
            <a:r>
              <a:rPr lang="el-GR" dirty="0"/>
              <a:t> τιμήθηκε με το βραβείο Νόμπελ </a:t>
            </a:r>
            <a:r>
              <a:rPr lang="el-GR" i="1" dirty="0"/>
              <a:t>«για τη συμβολή του στη </a:t>
            </a:r>
            <a:r>
              <a:rPr lang="el-GR" i="1" dirty="0">
                <a:hlinkClick r:id="rId9" tooltip="Θεωρητική φυσική"/>
              </a:rPr>
              <a:t>θεωρητική φυσική</a:t>
            </a:r>
            <a:r>
              <a:rPr lang="el-GR" i="1" dirty="0"/>
              <a:t>, και για την εξήγηση του </a:t>
            </a:r>
            <a:r>
              <a:rPr lang="el-GR" i="1" dirty="0">
                <a:hlinkClick r:id="rId10" tooltip="Φωτοηλεκτρικό φαινόμενο"/>
              </a:rPr>
              <a:t>φωτοηλεκτρικού φαινομένου</a:t>
            </a:r>
            <a:r>
              <a:rPr lang="el-GR" i="1" dirty="0"/>
              <a:t>»</a:t>
            </a:r>
            <a:r>
              <a:rPr lang="el-GR" dirty="0"/>
              <a:t> Το </a:t>
            </a:r>
            <a:r>
              <a:rPr lang="el-GR" dirty="0">
                <a:hlinkClick r:id="rId11" tooltip="1940"/>
              </a:rPr>
              <a:t>1940</a:t>
            </a:r>
            <a:r>
              <a:rPr lang="el-GR" dirty="0"/>
              <a:t> </a:t>
            </a:r>
            <a:r>
              <a:rPr lang="el-GR" dirty="0">
                <a:hlinkClick r:id="rId12" tooltip="Πολιτογράφηση"/>
              </a:rPr>
              <a:t>πολιτογραφήθηκε</a:t>
            </a:r>
            <a:r>
              <a:rPr lang="el-GR" dirty="0"/>
              <a:t>Αμερικανός.</a:t>
            </a:r>
          </a:p>
          <a:p>
            <a:r>
              <a:rPr lang="el-GR" dirty="0"/>
              <a:t>Το </a:t>
            </a:r>
            <a:r>
              <a:rPr lang="el-GR" dirty="0">
                <a:hlinkClick r:id="rId13" tooltip="1952"/>
              </a:rPr>
              <a:t>1952</a:t>
            </a:r>
            <a:r>
              <a:rPr lang="el-GR" dirty="0"/>
              <a:t> του προτάθηκε η προεδρία του νεοσύστατου τότε κράτους του </a:t>
            </a:r>
            <a:r>
              <a:rPr lang="el-GR" dirty="0">
                <a:hlinkClick r:id="rId14" tooltip="Ισραήλ"/>
              </a:rPr>
              <a:t>Ισραήλ</a:t>
            </a:r>
            <a:r>
              <a:rPr lang="el-GR" dirty="0"/>
              <a:t>, την οποία αρνήθηκε για διάφορους λόγους.</a:t>
            </a:r>
          </a:p>
          <a:p>
            <a:r>
              <a:rPr lang="el-GR" dirty="0"/>
              <a:t>Απεβίωσε στο </a:t>
            </a:r>
            <a:r>
              <a:rPr lang="el-GR" dirty="0">
                <a:hlinkClick r:id="rId15" tooltip="Πρίνστον (δεν έχει γραφτεί ακόμα)"/>
              </a:rPr>
              <a:t>Πρίνστον</a:t>
            </a:r>
            <a:r>
              <a:rPr lang="el-GR" dirty="0"/>
              <a:t> του </a:t>
            </a:r>
            <a:r>
              <a:rPr lang="el-GR" dirty="0">
                <a:hlinkClick r:id="rId16" tooltip="Νιού Τζέρσεϊ"/>
              </a:rPr>
              <a:t>Νιού Τζέρσεϊ</a:t>
            </a:r>
            <a:r>
              <a:rPr lang="el-GR" dirty="0"/>
              <a:t> στις </a:t>
            </a:r>
            <a:r>
              <a:rPr lang="el-GR" dirty="0">
                <a:hlinkClick r:id="rId17" tooltip="18 Απριλίου"/>
              </a:rPr>
              <a:t>18 Απριλίου</a:t>
            </a:r>
            <a:r>
              <a:rPr lang="el-GR" dirty="0"/>
              <a:t> του </a:t>
            </a:r>
            <a:r>
              <a:rPr lang="el-GR" dirty="0">
                <a:hlinkClick r:id="rId18" tooltip="1955"/>
              </a:rPr>
              <a:t>1955</a:t>
            </a:r>
            <a:r>
              <a:rPr lang="el-GR" dirty="0"/>
              <a:t>.</a:t>
            </a:r>
          </a:p>
          <a:p>
            <a:endParaRPr lang="el-GR" dirty="0"/>
          </a:p>
        </p:txBody>
      </p:sp>
    </p:spTree>
    <p:extLst>
      <p:ext uri="{BB962C8B-B14F-4D97-AF65-F5344CB8AC3E}">
        <p14:creationId xmlns:p14="http://schemas.microsoft.com/office/powerpoint/2010/main" val="4950113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8" presetClass="emph" presetSubtype="0" fill="hold" grpId="0" nodeType="clickEffect">
                                  <p:stCondLst>
                                    <p:cond delay="0"/>
                                  </p:stCondLst>
                                  <p:childTnLst>
                                    <p:animRot by="21600000">
                                      <p:cBhvr>
                                        <p:cTn id="14" dur="2000" fill="hold"/>
                                        <p:tgtEl>
                                          <p:spTgt spid="3">
                                            <p:txEl>
                                              <p:pRg st="0" end="0"/>
                                            </p:txEl>
                                          </p:spTgt>
                                        </p:tgtEl>
                                        <p:attrNameLst>
                                          <p:attrName>r</p:attrName>
                                        </p:attrNameLst>
                                      </p:cBhvr>
                                    </p:animRot>
                                  </p:childTnLst>
                                </p:cTn>
                              </p:par>
                            </p:childTnLst>
                          </p:cTn>
                        </p:par>
                      </p:childTnLst>
                    </p:cTn>
                  </p:par>
                  <p:par>
                    <p:cTn id="15" fill="hold">
                      <p:stCondLst>
                        <p:cond delay="indefinite"/>
                      </p:stCondLst>
                      <p:childTnLst>
                        <p:par>
                          <p:cTn id="16" fill="hold">
                            <p:stCondLst>
                              <p:cond delay="0"/>
                            </p:stCondLst>
                            <p:childTnLst>
                              <p:par>
                                <p:cTn id="17" presetID="8" presetClass="emph" presetSubtype="0" fill="hold" grpId="0" nodeType="clickEffect">
                                  <p:stCondLst>
                                    <p:cond delay="0"/>
                                  </p:stCondLst>
                                  <p:childTnLst>
                                    <p:animRot by="21600000">
                                      <p:cBhvr>
                                        <p:cTn id="18" dur="2000" fill="hold"/>
                                        <p:tgtEl>
                                          <p:spTgt spid="3">
                                            <p:txEl>
                                              <p:pRg st="1" end="1"/>
                                            </p:txEl>
                                          </p:spTgt>
                                        </p:tgtEl>
                                        <p:attrNameLst>
                                          <p:attrName>r</p:attrName>
                                        </p:attrNameLst>
                                      </p:cBhvr>
                                    </p:animRot>
                                  </p:childTnLst>
                                </p:cTn>
                              </p:par>
                            </p:childTnLst>
                          </p:cTn>
                        </p:par>
                      </p:childTnLst>
                    </p:cTn>
                  </p:par>
                  <p:par>
                    <p:cTn id="19" fill="hold">
                      <p:stCondLst>
                        <p:cond delay="indefinite"/>
                      </p:stCondLst>
                      <p:childTnLst>
                        <p:par>
                          <p:cTn id="20" fill="hold">
                            <p:stCondLst>
                              <p:cond delay="0"/>
                            </p:stCondLst>
                            <p:childTnLst>
                              <p:par>
                                <p:cTn id="21" presetID="8" presetClass="emph" presetSubtype="0" fill="hold" grpId="0" nodeType="clickEffect">
                                  <p:stCondLst>
                                    <p:cond delay="0"/>
                                  </p:stCondLst>
                                  <p:childTnLst>
                                    <p:animRot by="21600000">
                                      <p:cBhvr>
                                        <p:cTn id="22" dur="2000" fill="hold"/>
                                        <p:tgtEl>
                                          <p:spTgt spid="3">
                                            <p:txEl>
                                              <p:pRg st="2" end="2"/>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flipH="1">
            <a:off x="755576" y="0"/>
            <a:ext cx="5616624" cy="1484784"/>
          </a:xfrm>
        </p:spPr>
        <p:txBody>
          <a:bodyPr>
            <a:normAutofit/>
          </a:bodyPr>
          <a:lstStyle/>
          <a:p>
            <a:r>
              <a:rPr lang="en-US" sz="4800" dirty="0" smtClean="0"/>
              <a:t>EINSTEINS TONGUE</a:t>
            </a:r>
            <a:endParaRPr lang="el-GR" sz="4800" dirty="0"/>
          </a:p>
        </p:txBody>
      </p:sp>
      <p:sp>
        <p:nvSpPr>
          <p:cNvPr id="3" name="Θέση περιεχομένου 2"/>
          <p:cNvSpPr>
            <a:spLocks noGrp="1"/>
          </p:cNvSpPr>
          <p:nvPr>
            <p:ph idx="1"/>
          </p:nvPr>
        </p:nvSpPr>
        <p:spPr>
          <a:xfrm>
            <a:off x="0" y="1700809"/>
            <a:ext cx="9143999" cy="5157192"/>
          </a:xfrm>
        </p:spPr>
        <p:txBody>
          <a:bodyPr>
            <a:normAutofit fontScale="62500" lnSpcReduction="20000"/>
          </a:bodyPr>
          <a:lstStyle/>
          <a:p>
            <a:r>
              <a:rPr lang="el-GR" dirty="0"/>
              <a:t>Είναι μια από τις πιο διάσημες φωτογραφίες του κόσμου, παρόλα αυτά λίγοι γνωρίζουν την ιστορία της.</a:t>
            </a:r>
          </a:p>
          <a:p>
            <a:r>
              <a:rPr lang="el-GR" dirty="0"/>
              <a:t>Η φωτογραφία, που έχει τον τίτλο «Einsten’s Tongue», τραβήχτηκε στις 14 Μαρτίου του 1951, κατά τη διάρκεια δεξίωσης για τα 72α γενέθλια του Αϊνστάιν στο Princeton, από το φωτογραφικό φακό του Arthur Sasse.</a:t>
            </a:r>
          </a:p>
          <a:p>
            <a:r>
              <a:rPr lang="el-GR" dirty="0"/>
              <a:t>Ο Sasse ζήτησε από τον Αϊνστάιν να χαμογελάσει, αλλά όσες φωτογραφίες κι αν τράβηξε τον χαμογελαστό Αϊνστάιν, δεν κατάφερε να έχει αυτή που θέλει.</a:t>
            </a:r>
          </a:p>
          <a:p>
            <a:r>
              <a:rPr lang="el-GR" dirty="0"/>
              <a:t>Συνέχισε λοιπόν να του ζητάει να χαμογελάσει ξανά και ξανά, μέχρι που κουρασμένος πια από τα πολλά χαμόγελα, ο Αϊνστάιν έβγαλε τη γλώσσα του στο φακό!</a:t>
            </a:r>
          </a:p>
          <a:p>
            <a:r>
              <a:rPr lang="el-GR" dirty="0"/>
              <a:t>Η φωτογραφία άρεσε πολύ στον εκκεντρικό φυσικό, ο οποίος ζήτησε από το φωτογράφο εννέα αντίτυπα για προσωπική χρήση, ένα από τα οποία χάρισε στον φίλο του δημοσιογράφο Howard K. Smith.</a:t>
            </a:r>
          </a:p>
          <a:p>
            <a:r>
              <a:rPr lang="el-GR" dirty="0"/>
              <a:t>Πάνω στη φωτογραφία μάλιστα είχε γράψει στα Γερμανικά: «Αυτή η χειρονομία θα σας αρέσει, γιατί απευθύνεται σε όλη την ανθρωπότητα. Ένας πολίτης μπορεί να αντέξει να κάνει αυτό που κανένας διπλωμάτης δεν θα τολμούσε».</a:t>
            </a:r>
          </a:p>
          <a:p>
            <a:r>
              <a:rPr lang="el-GR" dirty="0"/>
              <a:t>Η υπογεγραμμένη φωτογραφία πουλήθηκε πανάκριβα (74,324 δολάρια!) στις 19 Ιουνίου του 2009 σε δημοπρασία.</a:t>
            </a:r>
          </a:p>
          <a:p>
            <a:endParaRPr lang="el-GR"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75080" y="332656"/>
            <a:ext cx="1279241" cy="139553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054702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31" presetClass="entr" presetSubtype="0" fill="hold" grpId="0"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 calcmode="lin" valueType="num">
                                      <p:cBhvr>
                                        <p:cTn id="25"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26"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27"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28" dur="1000"/>
                                        <p:tgtEl>
                                          <p:spTgt spid="3">
                                            <p:txEl>
                                              <p:pRg st="0" end="0"/>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31" presetClass="entr" presetSubtype="0" fill="hold" grpId="0" nodeType="clickEffect">
                                  <p:stCondLst>
                                    <p:cond delay="0"/>
                                  </p:stCondLst>
                                  <p:childTnLst>
                                    <p:set>
                                      <p:cBhvr>
                                        <p:cTn id="32" dur="1" fill="hold">
                                          <p:stCondLst>
                                            <p:cond delay="0"/>
                                          </p:stCondLst>
                                        </p:cTn>
                                        <p:tgtEl>
                                          <p:spTgt spid="3">
                                            <p:txEl>
                                              <p:pRg st="1" end="1"/>
                                            </p:txEl>
                                          </p:spTgt>
                                        </p:tgtEl>
                                        <p:attrNameLst>
                                          <p:attrName>style.visibility</p:attrName>
                                        </p:attrNameLst>
                                      </p:cBhvr>
                                      <p:to>
                                        <p:strVal val="visible"/>
                                      </p:to>
                                    </p:set>
                                    <p:anim calcmode="lin" valueType="num">
                                      <p:cBhvr>
                                        <p:cTn id="33"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34"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35"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36" dur="1000"/>
                                        <p:tgtEl>
                                          <p:spTgt spid="3">
                                            <p:txEl>
                                              <p:pRg st="1" end="1"/>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31" presetClass="entr" presetSubtype="0" fill="hold" grpId="0" nodeType="clickEffect">
                                  <p:stCondLst>
                                    <p:cond delay="0"/>
                                  </p:stCondLst>
                                  <p:childTnLst>
                                    <p:set>
                                      <p:cBhvr>
                                        <p:cTn id="40" dur="1" fill="hold">
                                          <p:stCondLst>
                                            <p:cond delay="0"/>
                                          </p:stCondLst>
                                        </p:cTn>
                                        <p:tgtEl>
                                          <p:spTgt spid="3">
                                            <p:txEl>
                                              <p:pRg st="2" end="2"/>
                                            </p:txEl>
                                          </p:spTgt>
                                        </p:tgtEl>
                                        <p:attrNameLst>
                                          <p:attrName>style.visibility</p:attrName>
                                        </p:attrNameLst>
                                      </p:cBhvr>
                                      <p:to>
                                        <p:strVal val="visible"/>
                                      </p:to>
                                    </p:set>
                                    <p:anim calcmode="lin" valueType="num">
                                      <p:cBhvr>
                                        <p:cTn id="41"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42"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43"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44" dur="1000"/>
                                        <p:tgtEl>
                                          <p:spTgt spid="3">
                                            <p:txEl>
                                              <p:pRg st="2" end="2"/>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31" presetClass="entr" presetSubtype="0" fill="hold" grpId="0" nodeType="clickEffect">
                                  <p:stCondLst>
                                    <p:cond delay="0"/>
                                  </p:stCondLst>
                                  <p:childTnLst>
                                    <p:set>
                                      <p:cBhvr>
                                        <p:cTn id="48" dur="1" fill="hold">
                                          <p:stCondLst>
                                            <p:cond delay="0"/>
                                          </p:stCondLst>
                                        </p:cTn>
                                        <p:tgtEl>
                                          <p:spTgt spid="3">
                                            <p:txEl>
                                              <p:pRg st="3" end="3"/>
                                            </p:txEl>
                                          </p:spTgt>
                                        </p:tgtEl>
                                        <p:attrNameLst>
                                          <p:attrName>style.visibility</p:attrName>
                                        </p:attrNameLst>
                                      </p:cBhvr>
                                      <p:to>
                                        <p:strVal val="visible"/>
                                      </p:to>
                                    </p:set>
                                    <p:anim calcmode="lin" valueType="num">
                                      <p:cBhvr>
                                        <p:cTn id="49"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50"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51"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52" dur="1000"/>
                                        <p:tgtEl>
                                          <p:spTgt spid="3">
                                            <p:txEl>
                                              <p:pRg st="3" end="3"/>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31" presetClass="entr" presetSubtype="0" fill="hold" grpId="0" nodeType="clickEffect">
                                  <p:stCondLst>
                                    <p:cond delay="0"/>
                                  </p:stCondLst>
                                  <p:childTnLst>
                                    <p:set>
                                      <p:cBhvr>
                                        <p:cTn id="56" dur="1" fill="hold">
                                          <p:stCondLst>
                                            <p:cond delay="0"/>
                                          </p:stCondLst>
                                        </p:cTn>
                                        <p:tgtEl>
                                          <p:spTgt spid="3">
                                            <p:txEl>
                                              <p:pRg st="4" end="4"/>
                                            </p:txEl>
                                          </p:spTgt>
                                        </p:tgtEl>
                                        <p:attrNameLst>
                                          <p:attrName>style.visibility</p:attrName>
                                        </p:attrNameLst>
                                      </p:cBhvr>
                                      <p:to>
                                        <p:strVal val="visible"/>
                                      </p:to>
                                    </p:set>
                                    <p:anim calcmode="lin" valueType="num">
                                      <p:cBhvr>
                                        <p:cTn id="57"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58"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59"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60" dur="1000"/>
                                        <p:tgtEl>
                                          <p:spTgt spid="3">
                                            <p:txEl>
                                              <p:pRg st="4" end="4"/>
                                            </p:txEl>
                                          </p:spTgt>
                                        </p:tgtEl>
                                      </p:cBhvr>
                                    </p:animEffect>
                                  </p:childTnLst>
                                </p:cTn>
                              </p:par>
                            </p:childTnLst>
                          </p:cTn>
                        </p:par>
                      </p:childTnLst>
                    </p:cTn>
                  </p:par>
                  <p:par>
                    <p:cTn id="61" fill="hold">
                      <p:stCondLst>
                        <p:cond delay="indefinite"/>
                      </p:stCondLst>
                      <p:childTnLst>
                        <p:par>
                          <p:cTn id="62" fill="hold">
                            <p:stCondLst>
                              <p:cond delay="0"/>
                            </p:stCondLst>
                            <p:childTnLst>
                              <p:par>
                                <p:cTn id="63" presetID="31" presetClass="entr" presetSubtype="0" fill="hold" grpId="0" nodeType="clickEffect">
                                  <p:stCondLst>
                                    <p:cond delay="0"/>
                                  </p:stCondLst>
                                  <p:childTnLst>
                                    <p:set>
                                      <p:cBhvr>
                                        <p:cTn id="64" dur="1" fill="hold">
                                          <p:stCondLst>
                                            <p:cond delay="0"/>
                                          </p:stCondLst>
                                        </p:cTn>
                                        <p:tgtEl>
                                          <p:spTgt spid="3">
                                            <p:txEl>
                                              <p:pRg st="5" end="5"/>
                                            </p:txEl>
                                          </p:spTgt>
                                        </p:tgtEl>
                                        <p:attrNameLst>
                                          <p:attrName>style.visibility</p:attrName>
                                        </p:attrNameLst>
                                      </p:cBhvr>
                                      <p:to>
                                        <p:strVal val="visible"/>
                                      </p:to>
                                    </p:set>
                                    <p:anim calcmode="lin" valueType="num">
                                      <p:cBhvr>
                                        <p:cTn id="65"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66"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67"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68" dur="1000"/>
                                        <p:tgtEl>
                                          <p:spTgt spid="3">
                                            <p:txEl>
                                              <p:pRg st="5" end="5"/>
                                            </p:txEl>
                                          </p:spTgt>
                                        </p:tgtEl>
                                      </p:cBhvr>
                                    </p:animEffect>
                                  </p:childTnLst>
                                </p:cTn>
                              </p:par>
                            </p:childTnLst>
                          </p:cTn>
                        </p:par>
                      </p:childTnLst>
                    </p:cTn>
                  </p:par>
                  <p:par>
                    <p:cTn id="69" fill="hold">
                      <p:stCondLst>
                        <p:cond delay="indefinite"/>
                      </p:stCondLst>
                      <p:childTnLst>
                        <p:par>
                          <p:cTn id="70" fill="hold">
                            <p:stCondLst>
                              <p:cond delay="0"/>
                            </p:stCondLst>
                            <p:childTnLst>
                              <p:par>
                                <p:cTn id="71" presetID="31" presetClass="entr" presetSubtype="0" fill="hold" grpId="0" nodeType="clickEffect">
                                  <p:stCondLst>
                                    <p:cond delay="0"/>
                                  </p:stCondLst>
                                  <p:childTnLst>
                                    <p:set>
                                      <p:cBhvr>
                                        <p:cTn id="72" dur="1" fill="hold">
                                          <p:stCondLst>
                                            <p:cond delay="0"/>
                                          </p:stCondLst>
                                        </p:cTn>
                                        <p:tgtEl>
                                          <p:spTgt spid="3">
                                            <p:txEl>
                                              <p:pRg st="6" end="6"/>
                                            </p:txEl>
                                          </p:spTgt>
                                        </p:tgtEl>
                                        <p:attrNameLst>
                                          <p:attrName>style.visibility</p:attrName>
                                        </p:attrNameLst>
                                      </p:cBhvr>
                                      <p:to>
                                        <p:strVal val="visible"/>
                                      </p:to>
                                    </p:set>
                                    <p:anim calcmode="lin" valueType="num">
                                      <p:cBhvr>
                                        <p:cTn id="73"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74"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75" dur="1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76"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Τίτλος 2"/>
          <p:cNvSpPr>
            <a:spLocks noGrp="1"/>
          </p:cNvSpPr>
          <p:nvPr>
            <p:ph type="title"/>
          </p:nvPr>
        </p:nvSpPr>
        <p:spPr>
          <a:xfrm>
            <a:off x="688490" y="0"/>
            <a:ext cx="7756263" cy="1052736"/>
          </a:xfrm>
        </p:spPr>
        <p:txBody>
          <a:bodyPr/>
          <a:lstStyle/>
          <a:p>
            <a:r>
              <a:rPr lang="el-GR" dirty="0" smtClean="0"/>
              <a:t>Η ΘΕΩΡΙΑ ΤΗΣ ΣΧΕΤΙΚΟΤΑΣ</a:t>
            </a:r>
            <a:endParaRPr lang="el-GR" dirty="0"/>
          </a:p>
        </p:txBody>
      </p:sp>
      <p:sp>
        <p:nvSpPr>
          <p:cNvPr id="2" name="Θέση περιεχομένου 1"/>
          <p:cNvSpPr>
            <a:spLocks noGrp="1"/>
          </p:cNvSpPr>
          <p:nvPr>
            <p:ph idx="1"/>
          </p:nvPr>
        </p:nvSpPr>
        <p:spPr>
          <a:xfrm>
            <a:off x="0" y="1124744"/>
            <a:ext cx="9143999" cy="5733255"/>
          </a:xfrm>
        </p:spPr>
        <p:txBody>
          <a:bodyPr>
            <a:normAutofit fontScale="70000" lnSpcReduction="20000"/>
          </a:bodyPr>
          <a:lstStyle/>
          <a:p>
            <a:r>
              <a:rPr lang="el-GR" dirty="0" smtClean="0"/>
              <a:t>Τον </a:t>
            </a:r>
            <a:r>
              <a:rPr lang="el-GR" dirty="0"/>
              <a:t>Νοέμβριο του 1915, ο Αϊνστάιν παρουσίασε τη </a:t>
            </a:r>
            <a:r>
              <a:rPr lang="el-GR" dirty="0">
                <a:hlinkClick r:id="rId2" tooltip="Γενική Θεωρία Σχετικότητας"/>
              </a:rPr>
              <a:t>γενική θεωρία της σχετικότητας</a:t>
            </a:r>
            <a:r>
              <a:rPr lang="el-GR" dirty="0"/>
              <a:t> σε μία σειρά διαλέξεων ενώπιον της Πρωσικής Ακαδημίας Επιστημών. Σύμφωνα με αυτήν η ελκτική δύναμη της βαρύτητας διαδίδεται στο χώρο με την ταχύτητα του φωτός και επηρεάζει οτιδήποτε υπάρχει στο χώρο, ακόμα και τις ακτινοβολίες. Το τελευταίο καθιστά δυνατή την ύπαρξη </a:t>
            </a:r>
            <a:r>
              <a:rPr lang="el-GR" dirty="0">
                <a:hlinkClick r:id="rId3" tooltip="Μαύρη τρύπα"/>
              </a:rPr>
              <a:t>μελανών οπών</a:t>
            </a:r>
            <a:r>
              <a:rPr lang="el-GR" dirty="0"/>
              <a:t>, φαινόμενο που παρατηρήθηκε πολύ αργότερα. Το 1919, κατά τη διάρκεια μίας ηλιακής έκλειψης, ο </a:t>
            </a:r>
            <a:r>
              <a:rPr lang="el-GR" dirty="0">
                <a:hlinkClick r:id="rId4" tooltip="Άρθουρ Στάνλεϋ Έντινγκτον"/>
              </a:rPr>
              <a:t>σερ Άρθουρ Έντινγκτον</a:t>
            </a:r>
            <a:r>
              <a:rPr lang="el-GR" dirty="0"/>
              <a:t> (</a:t>
            </a:r>
            <a:r>
              <a:rPr lang="el-GR" i="1" dirty="0"/>
              <a:t>Eddington</a:t>
            </a:r>
            <a:r>
              <a:rPr lang="el-GR" dirty="0"/>
              <a:t>) παρακολούθησε το φως αστέρων καθώς αυτοί περνούσαν κοντά από τον ήλιο. Αυτό ήταν βεβαίως δυνατό γιατί η σελήνη κάλυπτε το φως του ήλιου, με αποτέλεσμα ο ουρανός να είναι αρκετά σκοτεινός. Οι μετρήσεις του έδειχναν απόκλιση της θέσης των αστεριών όταν βρισκόταν κοντά στον ήλιο, σε σχέση με τη θέση που είχαν τη νύχτα. Η απόκλιση αυτή συμφωνούσε με την προβλεπόμενη από τη γενική θεωρία της σχετικότητας απόκλιση λόγω καμπύλωσης του φωτός των αστεριών από το ισχυρό βαρυτικό πεδίο του ήλιου. Αυτό απετέλεσε την πρώτη πειραματική επιβεβαίωση της καινούργιας θεωρίας για τη βαρύτητα και έκανε τον Αϊνστάιν παγκοσμίως γνωστό</a:t>
            </a:r>
            <a:r>
              <a:rPr lang="el-GR" dirty="0" smtClean="0"/>
              <a:t>.</a:t>
            </a:r>
            <a:endParaRPr lang="el-GR" dirty="0"/>
          </a:p>
        </p:txBody>
      </p:sp>
    </p:spTree>
    <p:extLst>
      <p:ext uri="{BB962C8B-B14F-4D97-AF65-F5344CB8AC3E}">
        <p14:creationId xmlns:p14="http://schemas.microsoft.com/office/powerpoint/2010/main" val="35398599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randombar(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mph" presetSubtype="0" fill="hold" grpId="0" nodeType="clickEffect">
                                  <p:stCondLst>
                                    <p:cond delay="0"/>
                                  </p:stCondLst>
                                  <p:childTnLst>
                                    <p:animEffect transition="out" filter="fade">
                                      <p:cBhvr>
                                        <p:cTn id="11" dur="500" tmFilter="0, 0; .2, .5; .8, .5; 1, 0"/>
                                        <p:tgtEl>
                                          <p:spTgt spid="2">
                                            <p:txEl>
                                              <p:pRg st="0" end="0"/>
                                            </p:txEl>
                                          </p:spTgt>
                                        </p:tgtEl>
                                      </p:cBhvr>
                                    </p:animEffect>
                                    <p:animScale>
                                      <p:cBhvr>
                                        <p:cTn id="12" dur="250" autoRev="1" fill="hold"/>
                                        <p:tgtEl>
                                          <p:spTgt spid="2">
                                            <p:txEl>
                                              <p:pRg st="0" end="0"/>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07504" y="274638"/>
            <a:ext cx="8826184" cy="778098"/>
          </a:xfrm>
        </p:spPr>
        <p:txBody>
          <a:bodyPr/>
          <a:lstStyle/>
          <a:p>
            <a:pPr algn="ctr"/>
            <a:r>
              <a:rPr lang="el-GR" dirty="0" smtClean="0"/>
              <a:t>ΒΡΑΒΕΙΑ</a:t>
            </a:r>
            <a:endParaRPr lang="el-GR" dirty="0"/>
          </a:p>
        </p:txBody>
      </p:sp>
      <p:sp>
        <p:nvSpPr>
          <p:cNvPr id="3" name="Θέση περιεχομένου 2"/>
          <p:cNvSpPr>
            <a:spLocks noGrp="1"/>
          </p:cNvSpPr>
          <p:nvPr>
            <p:ph idx="1"/>
          </p:nvPr>
        </p:nvSpPr>
        <p:spPr>
          <a:xfrm>
            <a:off x="0" y="1556792"/>
            <a:ext cx="9144000" cy="5301208"/>
          </a:xfrm>
        </p:spPr>
        <p:txBody>
          <a:bodyPr>
            <a:normAutofit/>
          </a:bodyPr>
          <a:lstStyle/>
          <a:p>
            <a:r>
              <a:rPr lang="el-GR" dirty="0" smtClean="0"/>
              <a:t>.</a:t>
            </a:r>
            <a:r>
              <a:rPr lang="el-GR" sz="1800" dirty="0" smtClean="0"/>
              <a:t>. </a:t>
            </a:r>
            <a:r>
              <a:rPr lang="el-GR" sz="1800" dirty="0"/>
              <a:t>Albert Einstein τιμήθηκε με το βραβείο External Link Νόμπελ Φυσικής για το έτος 1921. Του απονεμήθηκε το βραβείο "για τις εργασίες του στη θεωρητική φυσική, ειδικά για την ανακάλυψη του νόμου του φωτοηλεκτρικού φαινομένου». Είναι αξιοσημείωτο το γεγονός ότι ο Αϊνστάιν δεν είχε απονεμηθεί το βραβείο Νόμπελ για τη θεωρία της </a:t>
            </a:r>
            <a:r>
              <a:rPr lang="el-GR" sz="1800" dirty="0" smtClean="0"/>
              <a:t>σχετικότητας.</a:t>
            </a:r>
          </a:p>
          <a:p>
            <a:r>
              <a:rPr lang="el-GR" sz="1800" dirty="0"/>
              <a:t>. Μερικές εβδομάδες </a:t>
            </a:r>
            <a:r>
              <a:rPr lang="el-GR" sz="1800" dirty="0" smtClean="0"/>
              <a:t>μετά από τότε που  είχε </a:t>
            </a:r>
            <a:r>
              <a:rPr lang="el-GR" sz="1800" dirty="0"/>
              <a:t>απονεμηθεί το μετάλλιο Copley της Βασιλικής Εταιρείας του Λονδίνου, τιμήθηκε με ένα ακόμα βραβείο στην Αγγλία. Αυτή τη φορά η Royal Astronomical Society (RAS) του απένειμε, επίσης, στο Λονδίνο, το υψηλότερο βραβείο του, το χρυσό μετάλλιο. Το χρυσό μετάλλιο απονεμήθηκε για ειδικές επιδόσεις στον τομέα της αστρονομίας. Είναι ακόμα απονέμεται από το RAS, το οποίο, επίσης, βραβεία ο Eddington και το Herschel </a:t>
            </a:r>
            <a:r>
              <a:rPr lang="el-GR" sz="1800" dirty="0" smtClean="0"/>
              <a:t>μετάλλιο.</a:t>
            </a:r>
          </a:p>
          <a:p>
            <a:r>
              <a:rPr lang="el-GR" sz="1800" dirty="0"/>
              <a:t>Τον Μάη του 1931 ο Άλμπερτ Αϊνστάιν ταξίδεψε στην Αγγλία για να κρατήσει τις </a:t>
            </a:r>
            <a:r>
              <a:rPr lang="el-GR" sz="1800" dirty="0" smtClean="0"/>
              <a:t>Διαλέξεις (</a:t>
            </a:r>
            <a:r>
              <a:rPr lang="el-GR" sz="1800" dirty="0"/>
              <a:t>Cecil Rhodes, </a:t>
            </a:r>
            <a:r>
              <a:rPr lang="el-GR" sz="1800" dirty="0" smtClean="0"/>
              <a:t>Άγγλος </a:t>
            </a:r>
            <a:r>
              <a:rPr lang="el-GR" sz="1800" dirty="0"/>
              <a:t>πολιτικός, 1853-1902). Αυτό ήταν ένα τιμητικό καθήκον γι 'αυτόν. Κατά τη διάρκεια της παραμονής του έλαβε το Επίτιμο </a:t>
            </a:r>
            <a:r>
              <a:rPr lang="el-GR" sz="1800" dirty="0" smtClean="0"/>
              <a:t>Διδακτορικό </a:t>
            </a:r>
            <a:r>
              <a:rPr lang="el-GR" sz="1800" dirty="0"/>
              <a:t>(Δρ hc) του Science on Σάββατο 23 Μαΐου, 1931 από το Πανεπιστήμιο της Οξφόρδης, που ιδρύθηκε τον 12ο αιώνα.</a:t>
            </a:r>
            <a:endParaRPr lang="el-GR" sz="1800" dirty="0" smtClean="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20272" y="84416"/>
            <a:ext cx="1384548" cy="13430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483576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wipe(down)">
                                      <p:cBhvr>
                                        <p:cTn id="25" dur="580">
                                          <p:stCondLst>
                                            <p:cond delay="0"/>
                                          </p:stCondLst>
                                        </p:cTn>
                                        <p:tgtEl>
                                          <p:spTgt spid="3">
                                            <p:txEl>
                                              <p:pRg st="1" end="1"/>
                                            </p:txEl>
                                          </p:spTgt>
                                        </p:tgtEl>
                                      </p:cBhvr>
                                    </p:animEffect>
                                    <p:anim calcmode="lin" valueType="num">
                                      <p:cBhvr>
                                        <p:cTn id="26"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1" end="1"/>
                                            </p:txEl>
                                          </p:spTgt>
                                        </p:tgtEl>
                                      </p:cBhvr>
                                      <p:to x="100000" y="60000"/>
                                    </p:animScale>
                                    <p:animScale>
                                      <p:cBhvr>
                                        <p:cTn id="32" dur="166" decel="50000">
                                          <p:stCondLst>
                                            <p:cond delay="676"/>
                                          </p:stCondLst>
                                        </p:cTn>
                                        <p:tgtEl>
                                          <p:spTgt spid="3">
                                            <p:txEl>
                                              <p:pRg st="1" end="1"/>
                                            </p:txEl>
                                          </p:spTgt>
                                        </p:tgtEl>
                                      </p:cBhvr>
                                      <p:to x="100000" y="100000"/>
                                    </p:animScale>
                                    <p:animScale>
                                      <p:cBhvr>
                                        <p:cTn id="33" dur="26">
                                          <p:stCondLst>
                                            <p:cond delay="1312"/>
                                          </p:stCondLst>
                                        </p:cTn>
                                        <p:tgtEl>
                                          <p:spTgt spid="3">
                                            <p:txEl>
                                              <p:pRg st="1" end="1"/>
                                            </p:txEl>
                                          </p:spTgt>
                                        </p:tgtEl>
                                      </p:cBhvr>
                                      <p:to x="100000" y="80000"/>
                                    </p:animScale>
                                    <p:animScale>
                                      <p:cBhvr>
                                        <p:cTn id="34" dur="166" decel="50000">
                                          <p:stCondLst>
                                            <p:cond delay="1338"/>
                                          </p:stCondLst>
                                        </p:cTn>
                                        <p:tgtEl>
                                          <p:spTgt spid="3">
                                            <p:txEl>
                                              <p:pRg st="1" end="1"/>
                                            </p:txEl>
                                          </p:spTgt>
                                        </p:tgtEl>
                                      </p:cBhvr>
                                      <p:to x="100000" y="100000"/>
                                    </p:animScale>
                                    <p:animScale>
                                      <p:cBhvr>
                                        <p:cTn id="35" dur="26">
                                          <p:stCondLst>
                                            <p:cond delay="1642"/>
                                          </p:stCondLst>
                                        </p:cTn>
                                        <p:tgtEl>
                                          <p:spTgt spid="3">
                                            <p:txEl>
                                              <p:pRg st="1" end="1"/>
                                            </p:txEl>
                                          </p:spTgt>
                                        </p:tgtEl>
                                      </p:cBhvr>
                                      <p:to x="100000" y="90000"/>
                                    </p:animScale>
                                    <p:animScale>
                                      <p:cBhvr>
                                        <p:cTn id="36" dur="166" decel="50000">
                                          <p:stCondLst>
                                            <p:cond delay="1668"/>
                                          </p:stCondLst>
                                        </p:cTn>
                                        <p:tgtEl>
                                          <p:spTgt spid="3">
                                            <p:txEl>
                                              <p:pRg st="1" end="1"/>
                                            </p:txEl>
                                          </p:spTgt>
                                        </p:tgtEl>
                                      </p:cBhvr>
                                      <p:to x="100000" y="100000"/>
                                    </p:animScale>
                                    <p:animScale>
                                      <p:cBhvr>
                                        <p:cTn id="37" dur="26">
                                          <p:stCondLst>
                                            <p:cond delay="1808"/>
                                          </p:stCondLst>
                                        </p:cTn>
                                        <p:tgtEl>
                                          <p:spTgt spid="3">
                                            <p:txEl>
                                              <p:pRg st="1" end="1"/>
                                            </p:txEl>
                                          </p:spTgt>
                                        </p:tgtEl>
                                      </p:cBhvr>
                                      <p:to x="100000" y="95000"/>
                                    </p:animScale>
                                    <p:animScale>
                                      <p:cBhvr>
                                        <p:cTn id="38" dur="166" decel="50000">
                                          <p:stCondLst>
                                            <p:cond delay="1834"/>
                                          </p:stCondLst>
                                        </p:cTn>
                                        <p:tgtEl>
                                          <p:spTgt spid="3">
                                            <p:txEl>
                                              <p:pRg st="1" end="1"/>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3">
                                            <p:txEl>
                                              <p:pRg st="2" end="2"/>
                                            </p:txEl>
                                          </p:spTgt>
                                        </p:tgtEl>
                                        <p:attrNameLst>
                                          <p:attrName>style.visibility</p:attrName>
                                        </p:attrNameLst>
                                      </p:cBhvr>
                                      <p:to>
                                        <p:strVal val="visible"/>
                                      </p:to>
                                    </p:set>
                                    <p:animEffect transition="in" filter="wipe(down)">
                                      <p:cBhvr>
                                        <p:cTn id="43" dur="580">
                                          <p:stCondLst>
                                            <p:cond delay="0"/>
                                          </p:stCondLst>
                                        </p:cTn>
                                        <p:tgtEl>
                                          <p:spTgt spid="3">
                                            <p:txEl>
                                              <p:pRg st="2" end="2"/>
                                            </p:txEl>
                                          </p:spTgt>
                                        </p:tgtEl>
                                      </p:cBhvr>
                                    </p:animEffect>
                                    <p:anim calcmode="lin" valueType="num">
                                      <p:cBhvr>
                                        <p:cTn id="44"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3">
                                            <p:txEl>
                                              <p:pRg st="2" end="2"/>
                                            </p:txEl>
                                          </p:spTgt>
                                        </p:tgtEl>
                                      </p:cBhvr>
                                      <p:to x="100000" y="60000"/>
                                    </p:animScale>
                                    <p:animScale>
                                      <p:cBhvr>
                                        <p:cTn id="50" dur="166" decel="50000">
                                          <p:stCondLst>
                                            <p:cond delay="676"/>
                                          </p:stCondLst>
                                        </p:cTn>
                                        <p:tgtEl>
                                          <p:spTgt spid="3">
                                            <p:txEl>
                                              <p:pRg st="2" end="2"/>
                                            </p:txEl>
                                          </p:spTgt>
                                        </p:tgtEl>
                                      </p:cBhvr>
                                      <p:to x="100000" y="100000"/>
                                    </p:animScale>
                                    <p:animScale>
                                      <p:cBhvr>
                                        <p:cTn id="51" dur="26">
                                          <p:stCondLst>
                                            <p:cond delay="1312"/>
                                          </p:stCondLst>
                                        </p:cTn>
                                        <p:tgtEl>
                                          <p:spTgt spid="3">
                                            <p:txEl>
                                              <p:pRg st="2" end="2"/>
                                            </p:txEl>
                                          </p:spTgt>
                                        </p:tgtEl>
                                      </p:cBhvr>
                                      <p:to x="100000" y="80000"/>
                                    </p:animScale>
                                    <p:animScale>
                                      <p:cBhvr>
                                        <p:cTn id="52" dur="166" decel="50000">
                                          <p:stCondLst>
                                            <p:cond delay="1338"/>
                                          </p:stCondLst>
                                        </p:cTn>
                                        <p:tgtEl>
                                          <p:spTgt spid="3">
                                            <p:txEl>
                                              <p:pRg st="2" end="2"/>
                                            </p:txEl>
                                          </p:spTgt>
                                        </p:tgtEl>
                                      </p:cBhvr>
                                      <p:to x="100000" y="100000"/>
                                    </p:animScale>
                                    <p:animScale>
                                      <p:cBhvr>
                                        <p:cTn id="53" dur="26">
                                          <p:stCondLst>
                                            <p:cond delay="1642"/>
                                          </p:stCondLst>
                                        </p:cTn>
                                        <p:tgtEl>
                                          <p:spTgt spid="3">
                                            <p:txEl>
                                              <p:pRg st="2" end="2"/>
                                            </p:txEl>
                                          </p:spTgt>
                                        </p:tgtEl>
                                      </p:cBhvr>
                                      <p:to x="100000" y="90000"/>
                                    </p:animScale>
                                    <p:animScale>
                                      <p:cBhvr>
                                        <p:cTn id="54" dur="166" decel="50000">
                                          <p:stCondLst>
                                            <p:cond delay="1668"/>
                                          </p:stCondLst>
                                        </p:cTn>
                                        <p:tgtEl>
                                          <p:spTgt spid="3">
                                            <p:txEl>
                                              <p:pRg st="2" end="2"/>
                                            </p:txEl>
                                          </p:spTgt>
                                        </p:tgtEl>
                                      </p:cBhvr>
                                      <p:to x="100000" y="100000"/>
                                    </p:animScale>
                                    <p:animScale>
                                      <p:cBhvr>
                                        <p:cTn id="55" dur="26">
                                          <p:stCondLst>
                                            <p:cond delay="1808"/>
                                          </p:stCondLst>
                                        </p:cTn>
                                        <p:tgtEl>
                                          <p:spTgt spid="3">
                                            <p:txEl>
                                              <p:pRg st="2" end="2"/>
                                            </p:txEl>
                                          </p:spTgt>
                                        </p:tgtEl>
                                      </p:cBhvr>
                                      <p:to x="100000" y="95000"/>
                                    </p:animScale>
                                    <p:animScale>
                                      <p:cBhvr>
                                        <p:cTn id="56" dur="166" decel="50000">
                                          <p:stCondLst>
                                            <p:cond delay="1834"/>
                                          </p:stCondLst>
                                        </p:cTn>
                                        <p:tgtEl>
                                          <p:spTgt spid="3">
                                            <p:txEl>
                                              <p:pRg st="2" end="2"/>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2" presetClass="entr" presetSubtype="4" fill="hold" grpId="0" nodeType="clickEffect">
                                  <p:stCondLst>
                                    <p:cond delay="0"/>
                                  </p:stCondLst>
                                  <p:childTnLst>
                                    <p:set>
                                      <p:cBhvr>
                                        <p:cTn id="60" dur="1" fill="hold">
                                          <p:stCondLst>
                                            <p:cond delay="0"/>
                                          </p:stCondLst>
                                        </p:cTn>
                                        <p:tgtEl>
                                          <p:spTgt spid="2"/>
                                        </p:tgtEl>
                                        <p:attrNameLst>
                                          <p:attrName>style.visibility</p:attrName>
                                        </p:attrNameLst>
                                      </p:cBhvr>
                                      <p:to>
                                        <p:strVal val="visible"/>
                                      </p:to>
                                    </p:set>
                                    <p:animEffect transition="in" filter="wipe(down)">
                                      <p:cBhvr>
                                        <p:cTn id="61"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0" y="41564"/>
            <a:ext cx="9144000" cy="1417638"/>
          </a:xfrm>
        </p:spPr>
        <p:txBody>
          <a:bodyPr/>
          <a:lstStyle/>
          <a:p>
            <a:pPr algn="ctr"/>
            <a:r>
              <a:rPr lang="el-GR" dirty="0" smtClean="0"/>
              <a:t>ΑΠΟΦΘΕΓΜΑΤΑ</a:t>
            </a:r>
            <a:endParaRPr lang="el-GR" dirty="0"/>
          </a:p>
        </p:txBody>
      </p:sp>
      <p:sp>
        <p:nvSpPr>
          <p:cNvPr id="3" name="Θέση περιεχομένου 2"/>
          <p:cNvSpPr>
            <a:spLocks noGrp="1"/>
          </p:cNvSpPr>
          <p:nvPr>
            <p:ph idx="1"/>
          </p:nvPr>
        </p:nvSpPr>
        <p:spPr>
          <a:xfrm>
            <a:off x="0" y="1052736"/>
            <a:ext cx="9144000" cy="5688632"/>
          </a:xfrm>
        </p:spPr>
        <p:txBody>
          <a:bodyPr>
            <a:normAutofit/>
          </a:bodyPr>
          <a:lstStyle/>
          <a:p>
            <a:r>
              <a:rPr lang="el-GR" sz="2800" dirty="0"/>
              <a:t>Αν μου έδιναν μόνο μια ώρα για να λύσω ένα πρόβλημα από το οποίο να εξαρτάται η ζωή μου, θα αφιέρωνα 40 λεπτά για να το μελετήσω, 15 λεπτά για να το αναθεωρήσω και 5 λεπτά να το λύσω</a:t>
            </a:r>
            <a:r>
              <a:rPr lang="el-GR" sz="2800" dirty="0" smtClean="0"/>
              <a:t>.</a:t>
            </a:r>
          </a:p>
          <a:p>
            <a:r>
              <a:rPr lang="el-GR" sz="2800" dirty="0"/>
              <a:t>Η αληθινή αξία ενός ανθρώπου μετριέται από το πόσο έχει κατορθώσει να απαλλαγεί από τον εαυτό του</a:t>
            </a:r>
            <a:r>
              <a:rPr lang="el-GR" sz="2800" dirty="0" smtClean="0"/>
              <a:t>.</a:t>
            </a:r>
            <a:endParaRPr lang="el-GR" sz="2800" dirty="0"/>
          </a:p>
          <a:p>
            <a:r>
              <a:rPr lang="el-GR" sz="2800" dirty="0"/>
              <a:t>Να μην προσπαθείς να γίνεις άνθρωπος επιτυχίας, αλλά άνθρωπος αξίας</a:t>
            </a:r>
            <a:r>
              <a:rPr lang="el-GR" sz="2800" dirty="0" smtClean="0"/>
              <a:t>.</a:t>
            </a:r>
          </a:p>
          <a:p>
            <a:r>
              <a:rPr lang="el-GR" sz="2800" dirty="0"/>
              <a:t>Μόρφωση είναι εκείνο που απομένει όταν ξεχάσουμε όλα αυτά που μάθαμε</a:t>
            </a:r>
            <a:r>
              <a:rPr lang="el-GR" sz="2800" dirty="0" smtClean="0"/>
              <a:t>.</a:t>
            </a:r>
          </a:p>
          <a:p>
            <a:r>
              <a:rPr lang="el-GR" sz="2800" dirty="0"/>
              <a:t>Η φαντασία έχει πολύ μεγαλύτερη αξία από τη </a:t>
            </a:r>
            <a:r>
              <a:rPr lang="el-GR" sz="2800" dirty="0" smtClean="0"/>
              <a:t>γνώση.</a:t>
            </a:r>
          </a:p>
          <a:p>
            <a:endParaRPr lang="el-GR" sz="2000" dirty="0"/>
          </a:p>
        </p:txBody>
      </p:sp>
    </p:spTree>
    <p:extLst>
      <p:ext uri="{BB962C8B-B14F-4D97-AF65-F5344CB8AC3E}">
        <p14:creationId xmlns:p14="http://schemas.microsoft.com/office/powerpoint/2010/main" val="39852906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ircle(in)">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ircle(in)">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grpId="0" nodeType="clickEffect">
                                  <p:stCondLst>
                                    <p:cond delay="0"/>
                                  </p:stCondLst>
                                  <p:childTnLst>
                                    <p:set>
                                      <p:cBhvr>
                                        <p:cTn id="31" dur="1" fill="hold">
                                          <p:stCondLst>
                                            <p:cond delay="0"/>
                                          </p:stCondLst>
                                        </p:cTn>
                                        <p:tgtEl>
                                          <p:spTgt spid="2"/>
                                        </p:tgtEl>
                                        <p:attrNameLst>
                                          <p:attrName>style.visibility</p:attrName>
                                        </p:attrNameLst>
                                      </p:cBhvr>
                                      <p:to>
                                        <p:strVal val="visible"/>
                                      </p:to>
                                    </p:set>
                                    <p:animEffect transition="in" filter="fade">
                                      <p:cBhvr>
                                        <p:cTn id="32" dur="1000"/>
                                        <p:tgtEl>
                                          <p:spTgt spid="2"/>
                                        </p:tgtEl>
                                      </p:cBhvr>
                                    </p:animEffect>
                                    <p:anim calcmode="lin" valueType="num">
                                      <p:cBhvr>
                                        <p:cTn id="33" dur="1000" fill="hold"/>
                                        <p:tgtEl>
                                          <p:spTgt spid="2"/>
                                        </p:tgtEl>
                                        <p:attrNameLst>
                                          <p:attrName>ppt_x</p:attrName>
                                        </p:attrNameLst>
                                      </p:cBhvr>
                                      <p:tavLst>
                                        <p:tav tm="0">
                                          <p:val>
                                            <p:strVal val="#ppt_x"/>
                                          </p:val>
                                        </p:tav>
                                        <p:tav tm="100000">
                                          <p:val>
                                            <p:strVal val="#ppt_x"/>
                                          </p:val>
                                        </p:tav>
                                      </p:tavLst>
                                    </p:anim>
                                    <p:anim calcmode="lin" valueType="num">
                                      <p:cBhvr>
                                        <p:cTn id="34"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08520" y="274638"/>
            <a:ext cx="9042208" cy="1143000"/>
          </a:xfrm>
        </p:spPr>
        <p:txBody>
          <a:bodyPr/>
          <a:lstStyle/>
          <a:p>
            <a:pPr algn="ctr"/>
            <a:r>
              <a:rPr lang="el-GR" dirty="0" smtClean="0"/>
              <a:t>Η ΠΡΩΣΟΠΗΚΟΤΗΤΑ</a:t>
            </a:r>
            <a:endParaRPr lang="el-GR" dirty="0"/>
          </a:p>
        </p:txBody>
      </p:sp>
      <p:sp>
        <p:nvSpPr>
          <p:cNvPr id="3" name="Θέση περιεχομένου 2"/>
          <p:cNvSpPr>
            <a:spLocks noGrp="1"/>
          </p:cNvSpPr>
          <p:nvPr>
            <p:ph idx="1"/>
          </p:nvPr>
        </p:nvSpPr>
        <p:spPr>
          <a:xfrm>
            <a:off x="0" y="1447800"/>
            <a:ext cx="9144000" cy="5410200"/>
          </a:xfrm>
        </p:spPr>
        <p:txBody>
          <a:bodyPr/>
          <a:lstStyle/>
          <a:p>
            <a:r>
              <a:rPr lang="el-GR" dirty="0"/>
              <a:t>Ο Αϊνστάιν, ως παιδί, ήταν </a:t>
            </a:r>
            <a:r>
              <a:rPr lang="el-GR" dirty="0" smtClean="0"/>
              <a:t>απομονωμένος</a:t>
            </a:r>
            <a:r>
              <a:rPr lang="el-GR" dirty="0"/>
              <a:t>, μοναχικός, και επαναλάμβανε ηχολαλικά προτάσεις, μέχρι την ηλικία των 7 ετών. Αργότερα, έγινε ένας περιβόητος ομιλητής αλλά με δυσνόητο, μπερδεμένο, ιδιόρρυθμο λόγο, είχε φίλους, πολυάριθμες σχέσεις, μια ιδιαίτερη σχέση με την γυναίκα του και “εξέφραζε ανοιχτά, χωρίς περιστροφές, την άποψή του για κοινωνικο-πολιτικά ζητήματα” </a:t>
            </a:r>
          </a:p>
        </p:txBody>
      </p:sp>
    </p:spTree>
    <p:extLst>
      <p:ext uri="{BB962C8B-B14F-4D97-AF65-F5344CB8AC3E}">
        <p14:creationId xmlns:p14="http://schemas.microsoft.com/office/powerpoint/2010/main" val="29944057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arn(inVertical)">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dirty="0" smtClean="0"/>
              <a:t>ΤΕΛΟΣ</a:t>
            </a:r>
            <a:endParaRPr lang="el-GR" dirty="0"/>
          </a:p>
        </p:txBody>
      </p:sp>
      <p:sp>
        <p:nvSpPr>
          <p:cNvPr id="3" name="Θέση περιεχομένου 2"/>
          <p:cNvSpPr>
            <a:spLocks noGrp="1"/>
          </p:cNvSpPr>
          <p:nvPr>
            <p:ph idx="1"/>
          </p:nvPr>
        </p:nvSpPr>
        <p:spPr/>
        <p:txBody>
          <a:bodyPr/>
          <a:lstStyle/>
          <a:p>
            <a:r>
              <a:rPr lang="el-GR" dirty="0" smtClean="0"/>
              <a:t>Σπύρος Βανταράκης</a:t>
            </a:r>
          </a:p>
          <a:p>
            <a:r>
              <a:rPr lang="el-GR" dirty="0" smtClean="0"/>
              <a:t>Γιώργος Αντωνόπουλος</a:t>
            </a:r>
            <a:endParaRPr lang="el-GR" dirty="0"/>
          </a:p>
        </p:txBody>
      </p:sp>
    </p:spTree>
    <p:extLst>
      <p:ext uri="{BB962C8B-B14F-4D97-AF65-F5344CB8AC3E}">
        <p14:creationId xmlns:p14="http://schemas.microsoft.com/office/powerpoint/2010/main" val="42577541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Διαστημικό">
  <a:themeElements>
    <a:clrScheme name="Διαστημικό">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Διαστημικό">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Διαστημικό">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157</TotalTime>
  <Words>601</Words>
  <Application>Microsoft Office PowerPoint</Application>
  <PresentationFormat>Προβολή στην οθόνη (4:3)</PresentationFormat>
  <Paragraphs>29</Paragraphs>
  <Slides>7</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7</vt:i4>
      </vt:variant>
    </vt:vector>
  </HeadingPairs>
  <TitlesOfParts>
    <vt:vector size="8" baseType="lpstr">
      <vt:lpstr>Διαστημικό</vt:lpstr>
      <vt:lpstr>ΑLBERT EINSTEIN</vt:lpstr>
      <vt:lpstr>EINSTEINS TONGUE</vt:lpstr>
      <vt:lpstr>Η ΘΕΩΡΙΑ ΤΗΣ ΣΧΕΤΙΚΟΤΑΣ</vt:lpstr>
      <vt:lpstr>ΒΡΑΒΕΙΑ</vt:lpstr>
      <vt:lpstr>ΑΠΟΦΘΕΓΜΑΤΑ</vt:lpstr>
      <vt:lpstr>Η ΠΡΩΣΟΠΗΚΟΤΗΤΑ</vt:lpstr>
      <vt:lpstr>ΤΕΛΟΣ</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ΑLBERT EINSTEIN</dc:title>
  <dc:creator>student</dc:creator>
  <cp:lastModifiedBy>student</cp:lastModifiedBy>
  <cp:revision>22</cp:revision>
  <dcterms:created xsi:type="dcterms:W3CDTF">2014-01-16T06:39:29Z</dcterms:created>
  <dcterms:modified xsi:type="dcterms:W3CDTF">2014-02-27T07:17:23Z</dcterms:modified>
</cp:coreProperties>
</file>